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7" r:id="rId3"/>
    <p:sldId id="315" r:id="rId4"/>
    <p:sldId id="261" r:id="rId5"/>
    <p:sldId id="329" r:id="rId6"/>
    <p:sldId id="330" r:id="rId7"/>
    <p:sldId id="335" r:id="rId8"/>
    <p:sldId id="332" r:id="rId9"/>
    <p:sldId id="331" r:id="rId10"/>
    <p:sldId id="333" r:id="rId11"/>
    <p:sldId id="352" r:id="rId12"/>
    <p:sldId id="353" r:id="rId13"/>
    <p:sldId id="346" r:id="rId14"/>
    <p:sldId id="336" r:id="rId15"/>
    <p:sldId id="342" r:id="rId16"/>
    <p:sldId id="345" r:id="rId17"/>
    <p:sldId id="311" r:id="rId18"/>
    <p:sldId id="284" r:id="rId19"/>
  </p:sldIdLst>
  <p:sldSz cx="12192000" cy="6858000"/>
  <p:notesSz cx="6858000" cy="9144000"/>
  <p:embeddedFontLst>
    <p:embeddedFont>
      <p:font typeface="方正清刻本悦宋简体" panose="02000000000000000000" pitchFamily="2" charset="-122"/>
      <p:regular r:id="rId25"/>
    </p:embeddedFont>
    <p:embeddedFont>
      <p:font typeface="Bell MT" panose="02020503060305020303" pitchFamily="18" charset="0"/>
      <p:regular r:id="rId26"/>
      <p:bold r:id="rId27"/>
      <p:italic r:id="rId28"/>
    </p:embeddedFont>
    <p:embeddedFont>
      <p:font typeface="方正公文小标宋" panose="02000500000000000000" charset="-122"/>
      <p:regular r:id="rId29"/>
    </p:embeddedFont>
    <p:embeddedFont>
      <p:font typeface="微软雅黑 Light" panose="020B0502040204020203" charset="-122"/>
      <p:regular r:id="rId30"/>
    </p:embeddedFont>
    <p:embeddedFont>
      <p:font typeface="等线" panose="02010600030101010101" charset="-122"/>
      <p:regular r:id="rId31"/>
    </p:embeddedFont>
  </p:embeddedFontLst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TONG LI" initials="S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435"/>
    <a:srgbClr val="A46C17"/>
    <a:srgbClr val="DBC089"/>
    <a:srgbClr val="BB8928"/>
    <a:srgbClr val="CBB06B"/>
    <a:srgbClr val="CDB46F"/>
    <a:srgbClr val="966316"/>
    <a:srgbClr val="D5A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6" d="100"/>
          <a:sy n="56" d="100"/>
        </p:scale>
        <p:origin x="272" y="48"/>
      </p:cViewPr>
      <p:guideLst>
        <p:guide pos="406"/>
        <p:guide pos="7257"/>
        <p:guide orient="horz" pos="620"/>
        <p:guide orient="horz" pos="784"/>
        <p:guide orient="horz" pos="3928"/>
        <p:guide orient="horz" pos="38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19.xml"/><Relationship Id="rId31" Type="http://schemas.openxmlformats.org/officeDocument/2006/relationships/font" Target="fonts/font7.fntdata"/><Relationship Id="rId30" Type="http://schemas.openxmlformats.org/officeDocument/2006/relationships/font" Target="fonts/font6.fntdata"/><Relationship Id="rId3" Type="http://schemas.openxmlformats.org/officeDocument/2006/relationships/slide" Target="slides/slide1.xml"/><Relationship Id="rId29" Type="http://schemas.openxmlformats.org/officeDocument/2006/relationships/font" Target="fonts/font5.fntdata"/><Relationship Id="rId28" Type="http://schemas.openxmlformats.org/officeDocument/2006/relationships/font" Target="fonts/font4.fntdata"/><Relationship Id="rId27" Type="http://schemas.openxmlformats.org/officeDocument/2006/relationships/font" Target="fonts/font3.fntdata"/><Relationship Id="rId26" Type="http://schemas.openxmlformats.org/officeDocument/2006/relationships/font" Target="fonts/font2.fntdata"/><Relationship Id="rId25" Type="http://schemas.openxmlformats.org/officeDocument/2006/relationships/font" Target="fonts/font1.fntdata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FF117-2747-4BDB-87A0-CABD0AD13D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4DB55-F1F2-46E3-A688-7A20F06063C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6" r="109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7DF1-A965-412A-9906-D0B0BE6BF0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B620-2994-40AF-880D-581202FBFC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7DF1-A965-412A-9906-D0B0BE6BF0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B620-2994-40AF-880D-581202FBFC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7DF1-A965-412A-9906-D0B0BE6BF0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B620-2994-40AF-880D-581202FBFC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7DF1-A965-412A-9906-D0B0BE6BF0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B620-2994-40AF-880D-581202FBFC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7DF1-A965-412A-9906-D0B0BE6BF0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B620-2994-40AF-880D-581202FBFC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7DF1-A965-412A-9906-D0B0BE6BF0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B620-2994-40AF-880D-581202FBFC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7DF1-A965-412A-9906-D0B0BE6BF0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B620-2994-40AF-880D-581202FBFC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7DF1-A965-412A-9906-D0B0BE6BF0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B620-2994-40AF-880D-581202FBFC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7DF1-A965-412A-9906-D0B0BE6BF0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B620-2994-40AF-880D-581202FBFC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7DF1-A965-412A-9906-D0B0BE6BF0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B620-2994-40AF-880D-581202FBFC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97DF1-A965-412A-9906-D0B0BE6BF0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FB620-2994-40AF-880D-581202FBFCE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tags" Target="../tags/tag14.xml"/><Relationship Id="rId3" Type="http://schemas.openxmlformats.org/officeDocument/2006/relationships/image" Target="../media/image7.jpeg"/><Relationship Id="rId2" Type="http://schemas.openxmlformats.org/officeDocument/2006/relationships/tags" Target="../tags/tag13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tags" Target="../tags/tag16.xml"/><Relationship Id="rId3" Type="http://schemas.openxmlformats.org/officeDocument/2006/relationships/image" Target="../media/image7.jpeg"/><Relationship Id="rId2" Type="http://schemas.openxmlformats.org/officeDocument/2006/relationships/tags" Target="../tags/tag15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tags" Target="../tags/tag18.xml"/><Relationship Id="rId3" Type="http://schemas.openxmlformats.org/officeDocument/2006/relationships/image" Target="../media/image7.jpeg"/><Relationship Id="rId2" Type="http://schemas.openxmlformats.org/officeDocument/2006/relationships/tags" Target="../tags/tag17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png"/><Relationship Id="rId3" Type="http://schemas.openxmlformats.org/officeDocument/2006/relationships/tags" Target="../tags/tag2.xml"/><Relationship Id="rId2" Type="http://schemas.openxmlformats.org/officeDocument/2006/relationships/image" Target="../media/image7.jpe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png"/><Relationship Id="rId3" Type="http://schemas.openxmlformats.org/officeDocument/2006/relationships/tags" Target="../tags/tag4.xml"/><Relationship Id="rId2" Type="http://schemas.openxmlformats.org/officeDocument/2006/relationships/image" Target="../media/image7.jpeg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png"/><Relationship Id="rId3" Type="http://schemas.openxmlformats.org/officeDocument/2006/relationships/tags" Target="../tags/tag6.xml"/><Relationship Id="rId2" Type="http://schemas.openxmlformats.org/officeDocument/2006/relationships/image" Target="../media/image7.jpeg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png"/><Relationship Id="rId3" Type="http://schemas.openxmlformats.org/officeDocument/2006/relationships/tags" Target="../tags/tag8.xml"/><Relationship Id="rId2" Type="http://schemas.openxmlformats.org/officeDocument/2006/relationships/image" Target="../media/image7.jpeg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png"/><Relationship Id="rId3" Type="http://schemas.openxmlformats.org/officeDocument/2006/relationships/tags" Target="../tags/tag10.xml"/><Relationship Id="rId2" Type="http://schemas.openxmlformats.org/officeDocument/2006/relationships/image" Target="../media/image7.jpeg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tags" Target="../tags/tag12.xml"/><Relationship Id="rId3" Type="http://schemas.openxmlformats.org/officeDocument/2006/relationships/image" Target="../media/image7.jpeg"/><Relationship Id="rId2" Type="http://schemas.openxmlformats.org/officeDocument/2006/relationships/tags" Target="../tags/tag11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6" r="109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00" y="1141512"/>
            <a:ext cx="10080000" cy="462748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56000" y="1141512"/>
            <a:ext cx="10080000" cy="4574974"/>
          </a:xfrm>
          <a:prstGeom prst="rect">
            <a:avLst/>
          </a:prstGeom>
          <a:gradFill>
            <a:gsLst>
              <a:gs pos="100000">
                <a:srgbClr val="121212">
                  <a:alpha val="70000"/>
                </a:srgbClr>
              </a:gs>
              <a:gs pos="0">
                <a:schemeClr val="tx1">
                  <a:lumMod val="85000"/>
                  <a:lumOff val="15000"/>
                  <a:alpha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DB46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951099" y="983974"/>
            <a:ext cx="10289802" cy="4890052"/>
          </a:xfrm>
          <a:prstGeom prst="rect">
            <a:avLst/>
          </a:prstGeom>
          <a:noFill/>
          <a:ln w="31750">
            <a:gradFill>
              <a:gsLst>
                <a:gs pos="97906">
                  <a:srgbClr val="966316"/>
                </a:gs>
                <a:gs pos="1047">
                  <a:srgbClr val="966316"/>
                </a:gs>
                <a:gs pos="35000">
                  <a:srgbClr val="FFD435"/>
                </a:gs>
                <a:gs pos="65000">
                  <a:srgbClr val="CDB46F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465070" y="2568575"/>
            <a:ext cx="726186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600"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50800" dir="2700000" algn="tl">
                    <a:schemeClr val="tx1"/>
                  </a:outerShdw>
                </a:effectLst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信和集团</a:t>
            </a:r>
            <a:endParaRPr lang="zh-CN" altLang="en-US" sz="9600">
              <a:blipFill>
                <a:blip r:embed="rId3"/>
                <a:stretch>
                  <a:fillRect/>
                </a:stretch>
              </a:blipFill>
              <a:effectLst>
                <a:outerShdw blurRad="38100" dist="50800" dir="2700000" algn="tl">
                  <a:schemeClr val="tx1"/>
                </a:outerShdw>
              </a:effectLst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3891988" y="1468264"/>
            <a:ext cx="4408024" cy="461665"/>
            <a:chOff x="4065249" y="1468264"/>
            <a:chExt cx="4408024" cy="461665"/>
          </a:xfrm>
        </p:grpSpPr>
        <p:sp>
          <p:nvSpPr>
            <p:cNvPr id="23" name="文本框 22"/>
            <p:cNvSpPr txBox="1"/>
            <p:nvPr/>
          </p:nvSpPr>
          <p:spPr>
            <a:xfrm>
              <a:off x="4947192" y="1468264"/>
              <a:ext cx="26441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D5A63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ll MT" panose="02020503060305020303" pitchFamily="18" charset="0"/>
                  <a:ea typeface="方正清刻本悦宋简体" panose="02000000000000000000" pitchFamily="2" charset="-122"/>
                </a:rPr>
                <a:t>BUSINESS PLAN</a:t>
              </a:r>
              <a:endParaRPr lang="zh-CN" altLang="en-US" sz="2400" dirty="0">
                <a:solidFill>
                  <a:srgbClr val="D5A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ea typeface="方正清刻本悦宋简体" panose="02000000000000000000" pitchFamily="2" charset="-122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4065249" y="1655223"/>
              <a:ext cx="813924" cy="87750"/>
              <a:chOff x="4033185" y="1665802"/>
              <a:chExt cx="702023" cy="75686"/>
            </a:xfrm>
          </p:grpSpPr>
          <p:grpSp>
            <p:nvGrpSpPr>
              <p:cNvPr id="27" name="组合 26"/>
              <p:cNvGrpSpPr/>
              <p:nvPr/>
            </p:nvGrpSpPr>
            <p:grpSpPr>
              <a:xfrm>
                <a:off x="4659522" y="1665802"/>
                <a:ext cx="75686" cy="75686"/>
                <a:chOff x="4646308" y="1652588"/>
                <a:chExt cx="102114" cy="102114"/>
              </a:xfrm>
            </p:grpSpPr>
            <p:sp>
              <p:nvSpPr>
                <p:cNvPr id="24" name="菱形 23"/>
                <p:cNvSpPr/>
                <p:nvPr/>
              </p:nvSpPr>
              <p:spPr>
                <a:xfrm>
                  <a:off x="4646308" y="1652588"/>
                  <a:ext cx="102114" cy="102114"/>
                </a:xfrm>
                <a:prstGeom prst="diamond">
                  <a:avLst/>
                </a:prstGeom>
                <a:noFill/>
                <a:ln w="0">
                  <a:gradFill>
                    <a:gsLst>
                      <a:gs pos="0">
                        <a:srgbClr val="FFD435"/>
                      </a:gs>
                      <a:gs pos="100000">
                        <a:srgbClr val="966316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" name="菱形 24"/>
                <p:cNvSpPr/>
                <p:nvPr/>
              </p:nvSpPr>
              <p:spPr>
                <a:xfrm>
                  <a:off x="4659522" y="1665802"/>
                  <a:ext cx="75686" cy="75686"/>
                </a:xfrm>
                <a:prstGeom prst="diamond">
                  <a:avLst/>
                </a:prstGeom>
                <a:solidFill>
                  <a:srgbClr val="FFD435"/>
                </a:solidFill>
                <a:ln w="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29" name="直接连接符 28"/>
              <p:cNvCxnSpPr/>
              <p:nvPr/>
            </p:nvCxnSpPr>
            <p:spPr>
              <a:xfrm>
                <a:off x="4033185" y="1703644"/>
                <a:ext cx="616543" cy="1"/>
              </a:xfrm>
              <a:prstGeom prst="line">
                <a:avLst/>
              </a:prstGeom>
              <a:ln w="0">
                <a:gradFill>
                  <a:gsLst>
                    <a:gs pos="100000">
                      <a:srgbClr val="FFD435"/>
                    </a:gs>
                    <a:gs pos="0">
                      <a:srgbClr val="CDB46F">
                        <a:alpha val="0"/>
                      </a:srgb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组合 33"/>
            <p:cNvGrpSpPr/>
            <p:nvPr/>
          </p:nvGrpSpPr>
          <p:grpSpPr>
            <a:xfrm flipH="1">
              <a:off x="7659349" y="1655223"/>
              <a:ext cx="813924" cy="87750"/>
              <a:chOff x="4033185" y="1665802"/>
              <a:chExt cx="702023" cy="75686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4659522" y="1665802"/>
                <a:ext cx="75686" cy="75686"/>
                <a:chOff x="4646308" y="1652588"/>
                <a:chExt cx="102114" cy="102114"/>
              </a:xfrm>
            </p:grpSpPr>
            <p:sp>
              <p:nvSpPr>
                <p:cNvPr id="37" name="菱形 36"/>
                <p:cNvSpPr/>
                <p:nvPr/>
              </p:nvSpPr>
              <p:spPr>
                <a:xfrm>
                  <a:off x="4646308" y="1652588"/>
                  <a:ext cx="102114" cy="102114"/>
                </a:xfrm>
                <a:prstGeom prst="diamond">
                  <a:avLst/>
                </a:prstGeom>
                <a:noFill/>
                <a:ln w="0">
                  <a:gradFill>
                    <a:gsLst>
                      <a:gs pos="0">
                        <a:srgbClr val="FFD435"/>
                      </a:gs>
                      <a:gs pos="100000">
                        <a:srgbClr val="966316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菱形 37"/>
                <p:cNvSpPr/>
                <p:nvPr/>
              </p:nvSpPr>
              <p:spPr>
                <a:xfrm>
                  <a:off x="4659522" y="1665802"/>
                  <a:ext cx="75686" cy="75686"/>
                </a:xfrm>
                <a:prstGeom prst="diamond">
                  <a:avLst/>
                </a:prstGeom>
                <a:solidFill>
                  <a:srgbClr val="FFD435"/>
                </a:solidFill>
                <a:ln w="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6" name="直接连接符 35"/>
              <p:cNvCxnSpPr/>
              <p:nvPr/>
            </p:nvCxnSpPr>
            <p:spPr>
              <a:xfrm>
                <a:off x="4033185" y="1703644"/>
                <a:ext cx="616543" cy="1"/>
              </a:xfrm>
              <a:prstGeom prst="line">
                <a:avLst/>
              </a:prstGeom>
              <a:ln w="0">
                <a:gradFill>
                  <a:gsLst>
                    <a:gs pos="100000">
                      <a:srgbClr val="FFD435"/>
                    </a:gs>
                    <a:gs pos="0">
                      <a:srgbClr val="CDB46F">
                        <a:alpha val="0"/>
                      </a:srgb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fill="hold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826135" y="1259205"/>
            <a:ext cx="5827395" cy="583565"/>
            <a:chOff x="1756" y="3200"/>
            <a:chExt cx="9177" cy="919"/>
          </a:xfrm>
        </p:grpSpPr>
        <p:sp>
          <p:nvSpPr>
            <p:cNvPr id="3" name="文本框 2"/>
            <p:cNvSpPr txBox="1"/>
            <p:nvPr/>
          </p:nvSpPr>
          <p:spPr>
            <a:xfrm>
              <a:off x="2708" y="3200"/>
              <a:ext cx="822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D5A63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ll MT" panose="02020503060305020303" pitchFamily="18" charset="0"/>
                  <a:ea typeface="方正清刻本悦宋简体" panose="02000000000000000000" pitchFamily="2" charset="-122"/>
                </a:rPr>
                <a:t>山东旷林管理咨询有限公司</a:t>
              </a:r>
              <a:endParaRPr lang="zh-CN" altLang="en-US" sz="3200" dirty="0">
                <a:solidFill>
                  <a:srgbClr val="D5A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ea typeface="方正清刻本悦宋简体" panose="02000000000000000000" pitchFamily="2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1756" y="3248"/>
              <a:ext cx="822" cy="822"/>
              <a:chOff x="1179" y="7757"/>
              <a:chExt cx="1304" cy="1304"/>
            </a:xfrm>
          </p:grpSpPr>
          <p:sp>
            <p:nvSpPr>
              <p:cNvPr id="24" name="流程图: 接点 23"/>
              <p:cNvSpPr/>
              <p:nvPr/>
            </p:nvSpPr>
            <p:spPr>
              <a:xfrm>
                <a:off x="1260" y="7838"/>
                <a:ext cx="1143" cy="1143"/>
              </a:xfrm>
              <a:prstGeom prst="flowChartConnector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流程图: 接点 22"/>
              <p:cNvSpPr/>
              <p:nvPr/>
            </p:nvSpPr>
            <p:spPr>
              <a:xfrm>
                <a:off x="1179" y="7757"/>
                <a:ext cx="1304" cy="1304"/>
              </a:xfrm>
              <a:prstGeom prst="flowChartConnector">
                <a:avLst/>
              </a:prstGeom>
              <a:noFill/>
              <a:ln w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1"/>
                </a:gra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Freeform 214"/>
              <p:cNvSpPr>
                <a:spLocks noEditPoints="1"/>
              </p:cNvSpPr>
              <p:nvPr/>
            </p:nvSpPr>
            <p:spPr bwMode="auto">
              <a:xfrm>
                <a:off x="1442" y="8016"/>
                <a:ext cx="779" cy="786"/>
              </a:xfrm>
              <a:custGeom>
                <a:avLst/>
                <a:gdLst>
                  <a:gd name="T0" fmla="*/ 61 w 160"/>
                  <a:gd name="T1" fmla="*/ 49 h 160"/>
                  <a:gd name="T2" fmla="*/ 71 w 160"/>
                  <a:gd name="T3" fmla="*/ 86 h 160"/>
                  <a:gd name="T4" fmla="*/ 68 w 160"/>
                  <a:gd name="T5" fmla="*/ 83 h 160"/>
                  <a:gd name="T6" fmla="*/ 65 w 160"/>
                  <a:gd name="T7" fmla="*/ 80 h 160"/>
                  <a:gd name="T8" fmla="*/ 62 w 160"/>
                  <a:gd name="T9" fmla="*/ 84 h 160"/>
                  <a:gd name="T10" fmla="*/ 1 w 160"/>
                  <a:gd name="T11" fmla="*/ 146 h 160"/>
                  <a:gd name="T12" fmla="*/ 10 w 160"/>
                  <a:gd name="T13" fmla="*/ 159 h 160"/>
                  <a:gd name="T14" fmla="*/ 14 w 160"/>
                  <a:gd name="T15" fmla="*/ 159 h 160"/>
                  <a:gd name="T16" fmla="*/ 76 w 160"/>
                  <a:gd name="T17" fmla="*/ 98 h 160"/>
                  <a:gd name="T18" fmla="*/ 80 w 160"/>
                  <a:gd name="T19" fmla="*/ 98 h 160"/>
                  <a:gd name="T20" fmla="*/ 74 w 160"/>
                  <a:gd name="T21" fmla="*/ 89 h 160"/>
                  <a:gd name="T22" fmla="*/ 111 w 160"/>
                  <a:gd name="T23" fmla="*/ 99 h 160"/>
                  <a:gd name="T24" fmla="*/ 111 w 160"/>
                  <a:gd name="T25" fmla="*/ 0 h 160"/>
                  <a:gd name="T26" fmla="*/ 6 w 160"/>
                  <a:gd name="T27" fmla="*/ 148 h 160"/>
                  <a:gd name="T28" fmla="*/ 72 w 160"/>
                  <a:gd name="T29" fmla="*/ 94 h 160"/>
                  <a:gd name="T30" fmla="*/ 111 w 160"/>
                  <a:gd name="T31" fmla="*/ 94 h 160"/>
                  <a:gd name="T32" fmla="*/ 111 w 160"/>
                  <a:gd name="T33" fmla="*/ 5 h 160"/>
                  <a:gd name="T34" fmla="*/ 111 w 160"/>
                  <a:gd name="T35" fmla="*/ 94 h 160"/>
                  <a:gd name="T36" fmla="*/ 71 w 160"/>
                  <a:gd name="T37" fmla="*/ 49 h 160"/>
                  <a:gd name="T38" fmla="*/ 134 w 160"/>
                  <a:gd name="T39" fmla="*/ 81 h 160"/>
                  <a:gd name="T40" fmla="*/ 131 w 160"/>
                  <a:gd name="T41" fmla="*/ 77 h 160"/>
                  <a:gd name="T42" fmla="*/ 77 w 160"/>
                  <a:gd name="T43" fmla="*/ 49 h 160"/>
                  <a:gd name="T44" fmla="*/ 145 w 160"/>
                  <a:gd name="T45" fmla="*/ 49 h 160"/>
                  <a:gd name="T46" fmla="*/ 138 w 160"/>
                  <a:gd name="T47" fmla="*/ 73 h 160"/>
                  <a:gd name="T48" fmla="*/ 150 w 160"/>
                  <a:gd name="T49" fmla="*/ 49 h 160"/>
                  <a:gd name="T50" fmla="*/ 111 w 160"/>
                  <a:gd name="T51" fmla="*/ 70 h 160"/>
                  <a:gd name="T52" fmla="*/ 111 w 160"/>
                  <a:gd name="T53" fmla="*/ 75 h 160"/>
                  <a:gd name="T54" fmla="*/ 111 w 160"/>
                  <a:gd name="T55" fmla="*/ 24 h 160"/>
                  <a:gd name="T56" fmla="*/ 96 w 160"/>
                  <a:gd name="T57" fmla="*/ 31 h 160"/>
                  <a:gd name="T58" fmla="*/ 111 w 160"/>
                  <a:gd name="T59" fmla="*/ 29 h 160"/>
                  <a:gd name="T60" fmla="*/ 111 w 160"/>
                  <a:gd name="T61" fmla="*/ 70 h 160"/>
                  <a:gd name="T62" fmla="*/ 85 w 160"/>
                  <a:gd name="T63" fmla="*/ 49 h 160"/>
                  <a:gd name="T64" fmla="*/ 90 w 160"/>
                  <a:gd name="T65" fmla="*/ 49 h 160"/>
                  <a:gd name="T66" fmla="*/ 93 w 160"/>
                  <a:gd name="T67" fmla="*/ 3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0" h="160">
                    <a:moveTo>
                      <a:pt x="111" y="0"/>
                    </a:moveTo>
                    <a:cubicBezTo>
                      <a:pt x="83" y="0"/>
                      <a:pt x="61" y="22"/>
                      <a:pt x="61" y="49"/>
                    </a:cubicBezTo>
                    <a:cubicBezTo>
                      <a:pt x="61" y="62"/>
                      <a:pt x="66" y="74"/>
                      <a:pt x="74" y="82"/>
                    </a:cubicBezTo>
                    <a:cubicBezTo>
                      <a:pt x="71" y="86"/>
                      <a:pt x="71" y="86"/>
                      <a:pt x="71" y="86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8" y="83"/>
                      <a:pt x="68" y="83"/>
                      <a:pt x="67" y="83"/>
                    </a:cubicBezTo>
                    <a:cubicBezTo>
                      <a:pt x="65" y="80"/>
                      <a:pt x="65" y="80"/>
                      <a:pt x="65" y="80"/>
                    </a:cubicBezTo>
                    <a:cubicBezTo>
                      <a:pt x="64" y="79"/>
                      <a:pt x="63" y="79"/>
                      <a:pt x="62" y="80"/>
                    </a:cubicBezTo>
                    <a:cubicBezTo>
                      <a:pt x="61" y="81"/>
                      <a:pt x="61" y="83"/>
                      <a:pt x="62" y="84"/>
                    </a:cubicBezTo>
                    <a:cubicBezTo>
                      <a:pt x="62" y="85"/>
                      <a:pt x="62" y="85"/>
                      <a:pt x="62" y="85"/>
                    </a:cubicBezTo>
                    <a:cubicBezTo>
                      <a:pt x="1" y="146"/>
                      <a:pt x="1" y="146"/>
                      <a:pt x="1" y="146"/>
                    </a:cubicBezTo>
                    <a:cubicBezTo>
                      <a:pt x="0" y="147"/>
                      <a:pt x="0" y="149"/>
                      <a:pt x="1" y="150"/>
                    </a:cubicBezTo>
                    <a:cubicBezTo>
                      <a:pt x="10" y="159"/>
                      <a:pt x="10" y="159"/>
                      <a:pt x="10" y="159"/>
                    </a:cubicBezTo>
                    <a:cubicBezTo>
                      <a:pt x="11" y="160"/>
                      <a:pt x="12" y="160"/>
                      <a:pt x="12" y="160"/>
                    </a:cubicBezTo>
                    <a:cubicBezTo>
                      <a:pt x="13" y="160"/>
                      <a:pt x="13" y="160"/>
                      <a:pt x="14" y="159"/>
                    </a:cubicBezTo>
                    <a:cubicBezTo>
                      <a:pt x="75" y="98"/>
                      <a:pt x="75" y="98"/>
                      <a:pt x="75" y="98"/>
                    </a:cubicBezTo>
                    <a:cubicBezTo>
                      <a:pt x="76" y="98"/>
                      <a:pt x="76" y="98"/>
                      <a:pt x="76" y="98"/>
                    </a:cubicBezTo>
                    <a:cubicBezTo>
                      <a:pt x="76" y="99"/>
                      <a:pt x="77" y="99"/>
                      <a:pt x="78" y="99"/>
                    </a:cubicBezTo>
                    <a:cubicBezTo>
                      <a:pt x="78" y="99"/>
                      <a:pt x="79" y="99"/>
                      <a:pt x="80" y="98"/>
                    </a:cubicBezTo>
                    <a:cubicBezTo>
                      <a:pt x="81" y="97"/>
                      <a:pt x="81" y="96"/>
                      <a:pt x="80" y="95"/>
                    </a:cubicBezTo>
                    <a:cubicBezTo>
                      <a:pt x="74" y="89"/>
                      <a:pt x="74" y="89"/>
                      <a:pt x="74" y="89"/>
                    </a:cubicBezTo>
                    <a:cubicBezTo>
                      <a:pt x="78" y="86"/>
                      <a:pt x="78" y="86"/>
                      <a:pt x="78" y="86"/>
                    </a:cubicBezTo>
                    <a:cubicBezTo>
                      <a:pt x="86" y="94"/>
                      <a:pt x="98" y="99"/>
                      <a:pt x="111" y="99"/>
                    </a:cubicBezTo>
                    <a:cubicBezTo>
                      <a:pt x="138" y="99"/>
                      <a:pt x="160" y="77"/>
                      <a:pt x="160" y="49"/>
                    </a:cubicBezTo>
                    <a:cubicBezTo>
                      <a:pt x="160" y="22"/>
                      <a:pt x="138" y="0"/>
                      <a:pt x="111" y="0"/>
                    </a:cubicBezTo>
                    <a:close/>
                    <a:moveTo>
                      <a:pt x="12" y="154"/>
                    </a:moveTo>
                    <a:cubicBezTo>
                      <a:pt x="6" y="148"/>
                      <a:pt x="6" y="148"/>
                      <a:pt x="6" y="148"/>
                    </a:cubicBezTo>
                    <a:cubicBezTo>
                      <a:pt x="66" y="88"/>
                      <a:pt x="66" y="88"/>
                      <a:pt x="66" y="88"/>
                    </a:cubicBezTo>
                    <a:cubicBezTo>
                      <a:pt x="72" y="94"/>
                      <a:pt x="72" y="94"/>
                      <a:pt x="72" y="94"/>
                    </a:cubicBezTo>
                    <a:lnTo>
                      <a:pt x="12" y="154"/>
                    </a:lnTo>
                    <a:close/>
                    <a:moveTo>
                      <a:pt x="111" y="94"/>
                    </a:moveTo>
                    <a:cubicBezTo>
                      <a:pt x="86" y="94"/>
                      <a:pt x="66" y="74"/>
                      <a:pt x="66" y="49"/>
                    </a:cubicBezTo>
                    <a:cubicBezTo>
                      <a:pt x="66" y="25"/>
                      <a:pt x="86" y="5"/>
                      <a:pt x="111" y="5"/>
                    </a:cubicBezTo>
                    <a:cubicBezTo>
                      <a:pt x="135" y="5"/>
                      <a:pt x="155" y="25"/>
                      <a:pt x="155" y="49"/>
                    </a:cubicBezTo>
                    <a:cubicBezTo>
                      <a:pt x="155" y="74"/>
                      <a:pt x="135" y="94"/>
                      <a:pt x="111" y="94"/>
                    </a:cubicBezTo>
                    <a:close/>
                    <a:moveTo>
                      <a:pt x="111" y="10"/>
                    </a:moveTo>
                    <a:cubicBezTo>
                      <a:pt x="89" y="10"/>
                      <a:pt x="71" y="28"/>
                      <a:pt x="71" y="49"/>
                    </a:cubicBezTo>
                    <a:cubicBezTo>
                      <a:pt x="71" y="71"/>
                      <a:pt x="89" y="89"/>
                      <a:pt x="111" y="89"/>
                    </a:cubicBezTo>
                    <a:cubicBezTo>
                      <a:pt x="119" y="89"/>
                      <a:pt x="127" y="86"/>
                      <a:pt x="134" y="81"/>
                    </a:cubicBezTo>
                    <a:cubicBezTo>
                      <a:pt x="135" y="80"/>
                      <a:pt x="136" y="78"/>
                      <a:pt x="135" y="77"/>
                    </a:cubicBezTo>
                    <a:cubicBezTo>
                      <a:pt x="134" y="76"/>
                      <a:pt x="132" y="76"/>
                      <a:pt x="131" y="77"/>
                    </a:cubicBezTo>
                    <a:cubicBezTo>
                      <a:pt x="125" y="81"/>
                      <a:pt x="118" y="83"/>
                      <a:pt x="111" y="83"/>
                    </a:cubicBezTo>
                    <a:cubicBezTo>
                      <a:pt x="92" y="83"/>
                      <a:pt x="77" y="68"/>
                      <a:pt x="77" y="49"/>
                    </a:cubicBezTo>
                    <a:cubicBezTo>
                      <a:pt x="77" y="31"/>
                      <a:pt x="92" y="15"/>
                      <a:pt x="111" y="15"/>
                    </a:cubicBezTo>
                    <a:cubicBezTo>
                      <a:pt x="129" y="15"/>
                      <a:pt x="145" y="31"/>
                      <a:pt x="145" y="49"/>
                    </a:cubicBezTo>
                    <a:cubicBezTo>
                      <a:pt x="145" y="57"/>
                      <a:pt x="142" y="64"/>
                      <a:pt x="138" y="70"/>
                    </a:cubicBezTo>
                    <a:cubicBezTo>
                      <a:pt x="137" y="71"/>
                      <a:pt x="137" y="73"/>
                      <a:pt x="138" y="73"/>
                    </a:cubicBezTo>
                    <a:cubicBezTo>
                      <a:pt x="139" y="74"/>
                      <a:pt x="141" y="74"/>
                      <a:pt x="142" y="73"/>
                    </a:cubicBezTo>
                    <a:cubicBezTo>
                      <a:pt x="147" y="66"/>
                      <a:pt x="150" y="58"/>
                      <a:pt x="150" y="49"/>
                    </a:cubicBezTo>
                    <a:cubicBezTo>
                      <a:pt x="150" y="28"/>
                      <a:pt x="132" y="10"/>
                      <a:pt x="111" y="10"/>
                    </a:cubicBezTo>
                    <a:close/>
                    <a:moveTo>
                      <a:pt x="111" y="70"/>
                    </a:moveTo>
                    <a:cubicBezTo>
                      <a:pt x="109" y="70"/>
                      <a:pt x="108" y="71"/>
                      <a:pt x="108" y="72"/>
                    </a:cubicBezTo>
                    <a:cubicBezTo>
                      <a:pt x="108" y="74"/>
                      <a:pt x="109" y="75"/>
                      <a:pt x="111" y="75"/>
                    </a:cubicBezTo>
                    <a:cubicBezTo>
                      <a:pt x="125" y="75"/>
                      <a:pt x="136" y="63"/>
                      <a:pt x="136" y="49"/>
                    </a:cubicBezTo>
                    <a:cubicBezTo>
                      <a:pt x="136" y="35"/>
                      <a:pt x="125" y="24"/>
                      <a:pt x="111" y="24"/>
                    </a:cubicBezTo>
                    <a:cubicBezTo>
                      <a:pt x="106" y="24"/>
                      <a:pt x="101" y="25"/>
                      <a:pt x="97" y="28"/>
                    </a:cubicBezTo>
                    <a:cubicBezTo>
                      <a:pt x="96" y="29"/>
                      <a:pt x="95" y="30"/>
                      <a:pt x="96" y="31"/>
                    </a:cubicBezTo>
                    <a:cubicBezTo>
                      <a:pt x="97" y="32"/>
                      <a:pt x="99" y="33"/>
                      <a:pt x="100" y="32"/>
                    </a:cubicBezTo>
                    <a:cubicBezTo>
                      <a:pt x="103" y="30"/>
                      <a:pt x="107" y="29"/>
                      <a:pt x="111" y="29"/>
                    </a:cubicBezTo>
                    <a:cubicBezTo>
                      <a:pt x="122" y="29"/>
                      <a:pt x="131" y="38"/>
                      <a:pt x="131" y="49"/>
                    </a:cubicBezTo>
                    <a:cubicBezTo>
                      <a:pt x="131" y="61"/>
                      <a:pt x="122" y="70"/>
                      <a:pt x="111" y="70"/>
                    </a:cubicBezTo>
                    <a:close/>
                    <a:moveTo>
                      <a:pt x="89" y="36"/>
                    </a:moveTo>
                    <a:cubicBezTo>
                      <a:pt x="86" y="40"/>
                      <a:pt x="85" y="45"/>
                      <a:pt x="85" y="49"/>
                    </a:cubicBezTo>
                    <a:cubicBezTo>
                      <a:pt x="85" y="51"/>
                      <a:pt x="86" y="52"/>
                      <a:pt x="88" y="52"/>
                    </a:cubicBezTo>
                    <a:cubicBezTo>
                      <a:pt x="89" y="52"/>
                      <a:pt x="90" y="51"/>
                      <a:pt x="90" y="49"/>
                    </a:cubicBezTo>
                    <a:cubicBezTo>
                      <a:pt x="90" y="46"/>
                      <a:pt x="91" y="42"/>
                      <a:pt x="93" y="38"/>
                    </a:cubicBezTo>
                    <a:cubicBezTo>
                      <a:pt x="94" y="37"/>
                      <a:pt x="94" y="36"/>
                      <a:pt x="93" y="35"/>
                    </a:cubicBezTo>
                    <a:cubicBezTo>
                      <a:pt x="91" y="34"/>
                      <a:pt x="90" y="35"/>
                      <a:pt x="89" y="36"/>
                    </a:cubicBezTo>
                    <a:close/>
                  </a:path>
                </a:pathLst>
              </a:custGeom>
              <a:gradFill>
                <a:gsLst>
                  <a:gs pos="57600">
                    <a:srgbClr val="CB9824"/>
                  </a:gs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20" name="文本框 19"/>
          <p:cNvSpPr txBox="1"/>
          <p:nvPr/>
        </p:nvSpPr>
        <p:spPr>
          <a:xfrm>
            <a:off x="1156970" y="2091055"/>
            <a:ext cx="663130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6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（</a:t>
            </a:r>
            <a:r>
              <a:rPr lang="en-US" altLang="zh-CN" sz="16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6</a:t>
            </a:r>
            <a:r>
              <a:rPr lang="zh-CN" altLang="en-US" sz="16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）老板升华</a:t>
            </a:r>
            <a:endParaRPr lang="zh-CN" altLang="en-US" sz="1600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sz="20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980</a:t>
            </a:r>
            <a:r>
              <a:rPr lang="zh-CN" altLang="en-US" sz="20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元课程：</a:t>
            </a:r>
            <a:r>
              <a:rPr lang="zh-CN" altLang="en-US" sz="20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</a:rPr>
              <a:t>《老板必备财税知识+股权激励》</a:t>
            </a:r>
            <a:endParaRPr lang="zh-CN" altLang="en-US" sz="2000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</a:endParaRPr>
          </a:p>
          <a:p>
            <a:pPr marL="171450" indent="-1714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2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老板如何合理从公司拿钱的7种途径</a:t>
            </a:r>
            <a:endParaRPr lang="zh-CN" altLang="en-US" sz="1200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</a:endParaRPr>
          </a:p>
          <a:p>
            <a:pPr marL="171450" indent="-1714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2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金税三期与金税四期的税收监管</a:t>
            </a:r>
            <a:r>
              <a:rPr lang="en-US" altLang="zh-CN" sz="12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.</a:t>
            </a:r>
            <a:endParaRPr lang="en-US" altLang="zh-CN" sz="1200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</a:endParaRPr>
          </a:p>
          <a:p>
            <a:pPr marL="171450" indent="-1714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2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税收筹划的三大原理、四大原则</a:t>
            </a:r>
            <a:endParaRPr lang="en-US" altLang="zh-CN" sz="1200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</a:endParaRPr>
          </a:p>
          <a:p>
            <a:pPr marL="171450" indent="-1714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2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如何解决员工白天骂公司，晚上骂老板</a:t>
            </a:r>
            <a:endParaRPr lang="en-US" altLang="zh-CN" sz="1200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</a:endParaRPr>
          </a:p>
          <a:p>
            <a:pPr marL="171450" indent="-1714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2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如何解决股权分配不合理，股东经常分家？</a:t>
            </a:r>
            <a:endParaRPr lang="en-US" altLang="zh-CN" sz="1200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</a:endParaRPr>
          </a:p>
          <a:p>
            <a:pPr marL="171450" indent="-1714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2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如何解决公司快速裂变的问题？</a:t>
            </a:r>
            <a:endParaRPr lang="en-US" altLang="zh-CN" sz="1200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</a:endParaRPr>
          </a:p>
        </p:txBody>
      </p:sp>
      <p:pic>
        <p:nvPicPr>
          <p:cNvPr id="33" name="图片 32" descr="图标+信和集团（金色）信和集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8615" y="334645"/>
            <a:ext cx="1842770" cy="41846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919085" y="1471295"/>
            <a:ext cx="5272405" cy="5060315"/>
            <a:chOff x="787401" y="2021815"/>
            <a:chExt cx="3759198" cy="3169970"/>
          </a:xfrm>
        </p:grpSpPr>
        <p:sp>
          <p:nvSpPr>
            <p:cNvPr id="4" name="矩形 3"/>
            <p:cNvSpPr/>
            <p:nvPr>
              <p:custDataLst>
                <p:tags r:id="rId2"/>
              </p:custDataLst>
            </p:nvPr>
          </p:nvSpPr>
          <p:spPr>
            <a:xfrm>
              <a:off x="927100" y="2229852"/>
              <a:ext cx="3479800" cy="1944215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787401" y="2021815"/>
              <a:ext cx="3759198" cy="316997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17000" endPos="37000" dir="5400000" sy="-100000" algn="bl" rotWithShape="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845185" y="1001395"/>
            <a:ext cx="5827395" cy="583565"/>
            <a:chOff x="1756" y="3200"/>
            <a:chExt cx="9177" cy="919"/>
          </a:xfrm>
        </p:grpSpPr>
        <p:sp>
          <p:nvSpPr>
            <p:cNvPr id="3" name="文本框 2"/>
            <p:cNvSpPr txBox="1"/>
            <p:nvPr/>
          </p:nvSpPr>
          <p:spPr>
            <a:xfrm>
              <a:off x="2708" y="3200"/>
              <a:ext cx="822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D5A63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ll MT" panose="02020503060305020303" pitchFamily="18" charset="0"/>
                  <a:ea typeface="方正清刻本悦宋简体" panose="02000000000000000000" pitchFamily="2" charset="-122"/>
                </a:rPr>
                <a:t>山东旷林管理咨询有限公司</a:t>
              </a:r>
              <a:endParaRPr lang="zh-CN" altLang="en-US" sz="3200" dirty="0">
                <a:solidFill>
                  <a:srgbClr val="D5A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ea typeface="方正清刻本悦宋简体" panose="02000000000000000000" pitchFamily="2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1756" y="3248"/>
              <a:ext cx="822" cy="822"/>
              <a:chOff x="1179" y="7757"/>
              <a:chExt cx="1304" cy="1304"/>
            </a:xfrm>
          </p:grpSpPr>
          <p:sp>
            <p:nvSpPr>
              <p:cNvPr id="24" name="流程图: 接点 23"/>
              <p:cNvSpPr/>
              <p:nvPr/>
            </p:nvSpPr>
            <p:spPr>
              <a:xfrm>
                <a:off x="1260" y="7838"/>
                <a:ext cx="1143" cy="1143"/>
              </a:xfrm>
              <a:prstGeom prst="flowChartConnector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流程图: 接点 22"/>
              <p:cNvSpPr/>
              <p:nvPr/>
            </p:nvSpPr>
            <p:spPr>
              <a:xfrm>
                <a:off x="1179" y="7757"/>
                <a:ext cx="1304" cy="1304"/>
              </a:xfrm>
              <a:prstGeom prst="flowChartConnector">
                <a:avLst/>
              </a:prstGeom>
              <a:noFill/>
              <a:ln w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1"/>
                </a:gra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Freeform 214"/>
              <p:cNvSpPr>
                <a:spLocks noEditPoints="1"/>
              </p:cNvSpPr>
              <p:nvPr/>
            </p:nvSpPr>
            <p:spPr bwMode="auto">
              <a:xfrm>
                <a:off x="1442" y="8016"/>
                <a:ext cx="779" cy="786"/>
              </a:xfrm>
              <a:custGeom>
                <a:avLst/>
                <a:gdLst>
                  <a:gd name="T0" fmla="*/ 61 w 160"/>
                  <a:gd name="T1" fmla="*/ 49 h 160"/>
                  <a:gd name="T2" fmla="*/ 71 w 160"/>
                  <a:gd name="T3" fmla="*/ 86 h 160"/>
                  <a:gd name="T4" fmla="*/ 68 w 160"/>
                  <a:gd name="T5" fmla="*/ 83 h 160"/>
                  <a:gd name="T6" fmla="*/ 65 w 160"/>
                  <a:gd name="T7" fmla="*/ 80 h 160"/>
                  <a:gd name="T8" fmla="*/ 62 w 160"/>
                  <a:gd name="T9" fmla="*/ 84 h 160"/>
                  <a:gd name="T10" fmla="*/ 1 w 160"/>
                  <a:gd name="T11" fmla="*/ 146 h 160"/>
                  <a:gd name="T12" fmla="*/ 10 w 160"/>
                  <a:gd name="T13" fmla="*/ 159 h 160"/>
                  <a:gd name="T14" fmla="*/ 14 w 160"/>
                  <a:gd name="T15" fmla="*/ 159 h 160"/>
                  <a:gd name="T16" fmla="*/ 76 w 160"/>
                  <a:gd name="T17" fmla="*/ 98 h 160"/>
                  <a:gd name="T18" fmla="*/ 80 w 160"/>
                  <a:gd name="T19" fmla="*/ 98 h 160"/>
                  <a:gd name="T20" fmla="*/ 74 w 160"/>
                  <a:gd name="T21" fmla="*/ 89 h 160"/>
                  <a:gd name="T22" fmla="*/ 111 w 160"/>
                  <a:gd name="T23" fmla="*/ 99 h 160"/>
                  <a:gd name="T24" fmla="*/ 111 w 160"/>
                  <a:gd name="T25" fmla="*/ 0 h 160"/>
                  <a:gd name="T26" fmla="*/ 6 w 160"/>
                  <a:gd name="T27" fmla="*/ 148 h 160"/>
                  <a:gd name="T28" fmla="*/ 72 w 160"/>
                  <a:gd name="T29" fmla="*/ 94 h 160"/>
                  <a:gd name="T30" fmla="*/ 111 w 160"/>
                  <a:gd name="T31" fmla="*/ 94 h 160"/>
                  <a:gd name="T32" fmla="*/ 111 w 160"/>
                  <a:gd name="T33" fmla="*/ 5 h 160"/>
                  <a:gd name="T34" fmla="*/ 111 w 160"/>
                  <a:gd name="T35" fmla="*/ 94 h 160"/>
                  <a:gd name="T36" fmla="*/ 71 w 160"/>
                  <a:gd name="T37" fmla="*/ 49 h 160"/>
                  <a:gd name="T38" fmla="*/ 134 w 160"/>
                  <a:gd name="T39" fmla="*/ 81 h 160"/>
                  <a:gd name="T40" fmla="*/ 131 w 160"/>
                  <a:gd name="T41" fmla="*/ 77 h 160"/>
                  <a:gd name="T42" fmla="*/ 77 w 160"/>
                  <a:gd name="T43" fmla="*/ 49 h 160"/>
                  <a:gd name="T44" fmla="*/ 145 w 160"/>
                  <a:gd name="T45" fmla="*/ 49 h 160"/>
                  <a:gd name="T46" fmla="*/ 138 w 160"/>
                  <a:gd name="T47" fmla="*/ 73 h 160"/>
                  <a:gd name="T48" fmla="*/ 150 w 160"/>
                  <a:gd name="T49" fmla="*/ 49 h 160"/>
                  <a:gd name="T50" fmla="*/ 111 w 160"/>
                  <a:gd name="T51" fmla="*/ 70 h 160"/>
                  <a:gd name="T52" fmla="*/ 111 w 160"/>
                  <a:gd name="T53" fmla="*/ 75 h 160"/>
                  <a:gd name="T54" fmla="*/ 111 w 160"/>
                  <a:gd name="T55" fmla="*/ 24 h 160"/>
                  <a:gd name="T56" fmla="*/ 96 w 160"/>
                  <a:gd name="T57" fmla="*/ 31 h 160"/>
                  <a:gd name="T58" fmla="*/ 111 w 160"/>
                  <a:gd name="T59" fmla="*/ 29 h 160"/>
                  <a:gd name="T60" fmla="*/ 111 w 160"/>
                  <a:gd name="T61" fmla="*/ 70 h 160"/>
                  <a:gd name="T62" fmla="*/ 85 w 160"/>
                  <a:gd name="T63" fmla="*/ 49 h 160"/>
                  <a:gd name="T64" fmla="*/ 90 w 160"/>
                  <a:gd name="T65" fmla="*/ 49 h 160"/>
                  <a:gd name="T66" fmla="*/ 93 w 160"/>
                  <a:gd name="T67" fmla="*/ 3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0" h="160">
                    <a:moveTo>
                      <a:pt x="111" y="0"/>
                    </a:moveTo>
                    <a:cubicBezTo>
                      <a:pt x="83" y="0"/>
                      <a:pt x="61" y="22"/>
                      <a:pt x="61" y="49"/>
                    </a:cubicBezTo>
                    <a:cubicBezTo>
                      <a:pt x="61" y="62"/>
                      <a:pt x="66" y="74"/>
                      <a:pt x="74" y="82"/>
                    </a:cubicBezTo>
                    <a:cubicBezTo>
                      <a:pt x="71" y="86"/>
                      <a:pt x="71" y="86"/>
                      <a:pt x="71" y="86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8" y="83"/>
                      <a:pt x="68" y="83"/>
                      <a:pt x="67" y="83"/>
                    </a:cubicBezTo>
                    <a:cubicBezTo>
                      <a:pt x="65" y="80"/>
                      <a:pt x="65" y="80"/>
                      <a:pt x="65" y="80"/>
                    </a:cubicBezTo>
                    <a:cubicBezTo>
                      <a:pt x="64" y="79"/>
                      <a:pt x="63" y="79"/>
                      <a:pt x="62" y="80"/>
                    </a:cubicBezTo>
                    <a:cubicBezTo>
                      <a:pt x="61" y="81"/>
                      <a:pt x="61" y="83"/>
                      <a:pt x="62" y="84"/>
                    </a:cubicBezTo>
                    <a:cubicBezTo>
                      <a:pt x="62" y="85"/>
                      <a:pt x="62" y="85"/>
                      <a:pt x="62" y="85"/>
                    </a:cubicBezTo>
                    <a:cubicBezTo>
                      <a:pt x="1" y="146"/>
                      <a:pt x="1" y="146"/>
                      <a:pt x="1" y="146"/>
                    </a:cubicBezTo>
                    <a:cubicBezTo>
                      <a:pt x="0" y="147"/>
                      <a:pt x="0" y="149"/>
                      <a:pt x="1" y="150"/>
                    </a:cubicBezTo>
                    <a:cubicBezTo>
                      <a:pt x="10" y="159"/>
                      <a:pt x="10" y="159"/>
                      <a:pt x="10" y="159"/>
                    </a:cubicBezTo>
                    <a:cubicBezTo>
                      <a:pt x="11" y="160"/>
                      <a:pt x="12" y="160"/>
                      <a:pt x="12" y="160"/>
                    </a:cubicBezTo>
                    <a:cubicBezTo>
                      <a:pt x="13" y="160"/>
                      <a:pt x="13" y="160"/>
                      <a:pt x="14" y="159"/>
                    </a:cubicBezTo>
                    <a:cubicBezTo>
                      <a:pt x="75" y="98"/>
                      <a:pt x="75" y="98"/>
                      <a:pt x="75" y="98"/>
                    </a:cubicBezTo>
                    <a:cubicBezTo>
                      <a:pt x="76" y="98"/>
                      <a:pt x="76" y="98"/>
                      <a:pt x="76" y="98"/>
                    </a:cubicBezTo>
                    <a:cubicBezTo>
                      <a:pt x="76" y="99"/>
                      <a:pt x="77" y="99"/>
                      <a:pt x="78" y="99"/>
                    </a:cubicBezTo>
                    <a:cubicBezTo>
                      <a:pt x="78" y="99"/>
                      <a:pt x="79" y="99"/>
                      <a:pt x="80" y="98"/>
                    </a:cubicBezTo>
                    <a:cubicBezTo>
                      <a:pt x="81" y="97"/>
                      <a:pt x="81" y="96"/>
                      <a:pt x="80" y="95"/>
                    </a:cubicBezTo>
                    <a:cubicBezTo>
                      <a:pt x="74" y="89"/>
                      <a:pt x="74" y="89"/>
                      <a:pt x="74" y="89"/>
                    </a:cubicBezTo>
                    <a:cubicBezTo>
                      <a:pt x="78" y="86"/>
                      <a:pt x="78" y="86"/>
                      <a:pt x="78" y="86"/>
                    </a:cubicBezTo>
                    <a:cubicBezTo>
                      <a:pt x="86" y="94"/>
                      <a:pt x="98" y="99"/>
                      <a:pt x="111" y="99"/>
                    </a:cubicBezTo>
                    <a:cubicBezTo>
                      <a:pt x="138" y="99"/>
                      <a:pt x="160" y="77"/>
                      <a:pt x="160" y="49"/>
                    </a:cubicBezTo>
                    <a:cubicBezTo>
                      <a:pt x="160" y="22"/>
                      <a:pt x="138" y="0"/>
                      <a:pt x="111" y="0"/>
                    </a:cubicBezTo>
                    <a:close/>
                    <a:moveTo>
                      <a:pt x="12" y="154"/>
                    </a:moveTo>
                    <a:cubicBezTo>
                      <a:pt x="6" y="148"/>
                      <a:pt x="6" y="148"/>
                      <a:pt x="6" y="148"/>
                    </a:cubicBezTo>
                    <a:cubicBezTo>
                      <a:pt x="66" y="88"/>
                      <a:pt x="66" y="88"/>
                      <a:pt x="66" y="88"/>
                    </a:cubicBezTo>
                    <a:cubicBezTo>
                      <a:pt x="72" y="94"/>
                      <a:pt x="72" y="94"/>
                      <a:pt x="72" y="94"/>
                    </a:cubicBezTo>
                    <a:lnTo>
                      <a:pt x="12" y="154"/>
                    </a:lnTo>
                    <a:close/>
                    <a:moveTo>
                      <a:pt x="111" y="94"/>
                    </a:moveTo>
                    <a:cubicBezTo>
                      <a:pt x="86" y="94"/>
                      <a:pt x="66" y="74"/>
                      <a:pt x="66" y="49"/>
                    </a:cubicBezTo>
                    <a:cubicBezTo>
                      <a:pt x="66" y="25"/>
                      <a:pt x="86" y="5"/>
                      <a:pt x="111" y="5"/>
                    </a:cubicBezTo>
                    <a:cubicBezTo>
                      <a:pt x="135" y="5"/>
                      <a:pt x="155" y="25"/>
                      <a:pt x="155" y="49"/>
                    </a:cubicBezTo>
                    <a:cubicBezTo>
                      <a:pt x="155" y="74"/>
                      <a:pt x="135" y="94"/>
                      <a:pt x="111" y="94"/>
                    </a:cubicBezTo>
                    <a:close/>
                    <a:moveTo>
                      <a:pt x="111" y="10"/>
                    </a:moveTo>
                    <a:cubicBezTo>
                      <a:pt x="89" y="10"/>
                      <a:pt x="71" y="28"/>
                      <a:pt x="71" y="49"/>
                    </a:cubicBezTo>
                    <a:cubicBezTo>
                      <a:pt x="71" y="71"/>
                      <a:pt x="89" y="89"/>
                      <a:pt x="111" y="89"/>
                    </a:cubicBezTo>
                    <a:cubicBezTo>
                      <a:pt x="119" y="89"/>
                      <a:pt x="127" y="86"/>
                      <a:pt x="134" y="81"/>
                    </a:cubicBezTo>
                    <a:cubicBezTo>
                      <a:pt x="135" y="80"/>
                      <a:pt x="136" y="78"/>
                      <a:pt x="135" y="77"/>
                    </a:cubicBezTo>
                    <a:cubicBezTo>
                      <a:pt x="134" y="76"/>
                      <a:pt x="132" y="76"/>
                      <a:pt x="131" y="77"/>
                    </a:cubicBezTo>
                    <a:cubicBezTo>
                      <a:pt x="125" y="81"/>
                      <a:pt x="118" y="83"/>
                      <a:pt x="111" y="83"/>
                    </a:cubicBezTo>
                    <a:cubicBezTo>
                      <a:pt x="92" y="83"/>
                      <a:pt x="77" y="68"/>
                      <a:pt x="77" y="49"/>
                    </a:cubicBezTo>
                    <a:cubicBezTo>
                      <a:pt x="77" y="31"/>
                      <a:pt x="92" y="15"/>
                      <a:pt x="111" y="15"/>
                    </a:cubicBezTo>
                    <a:cubicBezTo>
                      <a:pt x="129" y="15"/>
                      <a:pt x="145" y="31"/>
                      <a:pt x="145" y="49"/>
                    </a:cubicBezTo>
                    <a:cubicBezTo>
                      <a:pt x="145" y="57"/>
                      <a:pt x="142" y="64"/>
                      <a:pt x="138" y="70"/>
                    </a:cubicBezTo>
                    <a:cubicBezTo>
                      <a:pt x="137" y="71"/>
                      <a:pt x="137" y="73"/>
                      <a:pt x="138" y="73"/>
                    </a:cubicBezTo>
                    <a:cubicBezTo>
                      <a:pt x="139" y="74"/>
                      <a:pt x="141" y="74"/>
                      <a:pt x="142" y="73"/>
                    </a:cubicBezTo>
                    <a:cubicBezTo>
                      <a:pt x="147" y="66"/>
                      <a:pt x="150" y="58"/>
                      <a:pt x="150" y="49"/>
                    </a:cubicBezTo>
                    <a:cubicBezTo>
                      <a:pt x="150" y="28"/>
                      <a:pt x="132" y="10"/>
                      <a:pt x="111" y="10"/>
                    </a:cubicBezTo>
                    <a:close/>
                    <a:moveTo>
                      <a:pt x="111" y="70"/>
                    </a:moveTo>
                    <a:cubicBezTo>
                      <a:pt x="109" y="70"/>
                      <a:pt x="108" y="71"/>
                      <a:pt x="108" y="72"/>
                    </a:cubicBezTo>
                    <a:cubicBezTo>
                      <a:pt x="108" y="74"/>
                      <a:pt x="109" y="75"/>
                      <a:pt x="111" y="75"/>
                    </a:cubicBezTo>
                    <a:cubicBezTo>
                      <a:pt x="125" y="75"/>
                      <a:pt x="136" y="63"/>
                      <a:pt x="136" y="49"/>
                    </a:cubicBezTo>
                    <a:cubicBezTo>
                      <a:pt x="136" y="35"/>
                      <a:pt x="125" y="24"/>
                      <a:pt x="111" y="24"/>
                    </a:cubicBezTo>
                    <a:cubicBezTo>
                      <a:pt x="106" y="24"/>
                      <a:pt x="101" y="25"/>
                      <a:pt x="97" y="28"/>
                    </a:cubicBezTo>
                    <a:cubicBezTo>
                      <a:pt x="96" y="29"/>
                      <a:pt x="95" y="30"/>
                      <a:pt x="96" y="31"/>
                    </a:cubicBezTo>
                    <a:cubicBezTo>
                      <a:pt x="97" y="32"/>
                      <a:pt x="99" y="33"/>
                      <a:pt x="100" y="32"/>
                    </a:cubicBezTo>
                    <a:cubicBezTo>
                      <a:pt x="103" y="30"/>
                      <a:pt x="107" y="29"/>
                      <a:pt x="111" y="29"/>
                    </a:cubicBezTo>
                    <a:cubicBezTo>
                      <a:pt x="122" y="29"/>
                      <a:pt x="131" y="38"/>
                      <a:pt x="131" y="49"/>
                    </a:cubicBezTo>
                    <a:cubicBezTo>
                      <a:pt x="131" y="61"/>
                      <a:pt x="122" y="70"/>
                      <a:pt x="111" y="70"/>
                    </a:cubicBezTo>
                    <a:close/>
                    <a:moveTo>
                      <a:pt x="89" y="36"/>
                    </a:moveTo>
                    <a:cubicBezTo>
                      <a:pt x="86" y="40"/>
                      <a:pt x="85" y="45"/>
                      <a:pt x="85" y="49"/>
                    </a:cubicBezTo>
                    <a:cubicBezTo>
                      <a:pt x="85" y="51"/>
                      <a:pt x="86" y="52"/>
                      <a:pt x="88" y="52"/>
                    </a:cubicBezTo>
                    <a:cubicBezTo>
                      <a:pt x="89" y="52"/>
                      <a:pt x="90" y="51"/>
                      <a:pt x="90" y="49"/>
                    </a:cubicBezTo>
                    <a:cubicBezTo>
                      <a:pt x="90" y="46"/>
                      <a:pt x="91" y="42"/>
                      <a:pt x="93" y="38"/>
                    </a:cubicBezTo>
                    <a:cubicBezTo>
                      <a:pt x="94" y="37"/>
                      <a:pt x="94" y="36"/>
                      <a:pt x="93" y="35"/>
                    </a:cubicBezTo>
                    <a:cubicBezTo>
                      <a:pt x="91" y="34"/>
                      <a:pt x="90" y="35"/>
                      <a:pt x="89" y="36"/>
                    </a:cubicBezTo>
                    <a:close/>
                  </a:path>
                </a:pathLst>
              </a:custGeom>
              <a:gradFill>
                <a:gsLst>
                  <a:gs pos="57600">
                    <a:srgbClr val="CB9824"/>
                  </a:gs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20" name="文本框 19"/>
          <p:cNvSpPr txBox="1"/>
          <p:nvPr/>
        </p:nvSpPr>
        <p:spPr>
          <a:xfrm>
            <a:off x="1262380" y="1584960"/>
            <a:ext cx="6297295" cy="4869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0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9800</a:t>
            </a:r>
            <a:r>
              <a:rPr lang="zh-CN" altLang="en-US" sz="20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元课程：</a:t>
            </a:r>
            <a:r>
              <a:rPr lang="en-US" altLang="zh-CN" sz="20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</a:rPr>
              <a:t>《股权设计与财税知识的落地与实施》</a:t>
            </a:r>
            <a:endParaRPr lang="en-US" altLang="zh-CN" sz="2000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</a:endParaRPr>
          </a:p>
          <a:p>
            <a:pPr marL="171450" indent="-1714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1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如何利用三大原理、五大原则进行合理税筹</a:t>
            </a:r>
            <a:endParaRPr lang="en-US" altLang="zh-CN" sz="1100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</a:endParaRPr>
          </a:p>
          <a:p>
            <a:pPr marL="171450" indent="-1714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1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如何合理筹划增值税的十大方法</a:t>
            </a:r>
            <a:endParaRPr lang="en-US" altLang="zh-CN" sz="1100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</a:endParaRPr>
          </a:p>
          <a:p>
            <a:pPr marL="171450" indent="-1714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1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如何合理筹划企业所得税的十大方法</a:t>
            </a:r>
            <a:endParaRPr lang="en-US" altLang="zh-CN" sz="1100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</a:endParaRPr>
          </a:p>
          <a:p>
            <a:pPr marL="171450" indent="-1714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1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如何解决企业员工社保基数高，企业负担重</a:t>
            </a:r>
            <a:endParaRPr lang="en-US" altLang="zh-CN" sz="1100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</a:endParaRPr>
          </a:p>
          <a:p>
            <a:pPr marL="171450" indent="-1714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1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如何避免涉税风险问题</a:t>
            </a:r>
            <a:endParaRPr lang="en-US" altLang="zh-CN" sz="1100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</a:endParaRPr>
          </a:p>
          <a:p>
            <a:pPr marL="171450" indent="-1714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1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如何解决高薪员工个税高的问题</a:t>
            </a:r>
            <a:endParaRPr lang="en-US" altLang="zh-CN" sz="1100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</a:endParaRPr>
          </a:p>
          <a:p>
            <a:pPr marL="171450" indent="-1714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1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企业内部出现问题，是否该设立内审机构</a:t>
            </a:r>
            <a:endParaRPr lang="en-US" altLang="zh-CN" sz="1100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</a:endParaRPr>
          </a:p>
          <a:p>
            <a:pPr marL="171450" indent="-1714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1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老板和会计必备的财税知识</a:t>
            </a:r>
            <a:endParaRPr lang="en-US" altLang="zh-CN" sz="1100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</a:endParaRPr>
          </a:p>
          <a:p>
            <a:pPr marL="171450" indent="-1714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1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个体工商户、个人独资企业、合伙企业、独资企业之间的各项区别</a:t>
            </a:r>
            <a:endParaRPr lang="en-US" altLang="zh-CN" sz="1100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</a:endParaRPr>
          </a:p>
          <a:p>
            <a:pPr marL="171450" indent="-1714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1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每个人交个税的八种身份有哪些？</a:t>
            </a:r>
            <a:endParaRPr lang="en-US" altLang="zh-CN" sz="1100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</a:endParaRPr>
          </a:p>
          <a:p>
            <a:pPr marL="171450" indent="-1714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1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晚场：针对各行各业提出的问题一对一，答疑解惑</a:t>
            </a:r>
            <a:endParaRPr lang="en-US" altLang="zh-CN" sz="1100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</a:endParaRPr>
          </a:p>
          <a:p>
            <a:pPr marL="171450" indent="-1714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1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如何让员工像老板一样主动操心工作</a:t>
            </a:r>
            <a:endParaRPr lang="en-US" altLang="zh-CN" sz="1100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</a:endParaRPr>
          </a:p>
          <a:p>
            <a:pPr marL="171450" indent="-1714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1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如何让企业永远不缺店长、分公司负责人等核心骨干</a:t>
            </a:r>
            <a:endParaRPr lang="en-US" altLang="zh-CN" sz="1100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</a:endParaRPr>
          </a:p>
          <a:p>
            <a:pPr marL="171450" indent="-1714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1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如何学会股权设计，避免失去控制权，避免创始人被踢出局</a:t>
            </a:r>
            <a:endParaRPr lang="en-US" altLang="zh-CN" sz="1100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</a:endParaRPr>
          </a:p>
          <a:p>
            <a:pPr marL="171450" indent="-1714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1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如何让老板在资金零投入的情况下，发展速度提升2倍以上，且每开一家分店、每开一家分公司还倒赚钱</a:t>
            </a:r>
            <a:endParaRPr lang="en-US" altLang="zh-CN" sz="1100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</a:endParaRPr>
          </a:p>
          <a:p>
            <a:pPr marL="171450" indent="-1714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1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如何让企业融到永远花不完的钱，且合情合理，还不用还</a:t>
            </a:r>
            <a:endParaRPr lang="en-US" altLang="zh-CN" sz="1100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  <a:sym typeface="+mn-ea"/>
            </a:endParaRPr>
          </a:p>
        </p:txBody>
      </p:sp>
      <p:pic>
        <p:nvPicPr>
          <p:cNvPr id="33" name="图片 32" descr="图标+信和集团（金色）信和集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8615" y="334645"/>
            <a:ext cx="1842770" cy="41846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919085" y="1471295"/>
            <a:ext cx="5272405" cy="5060315"/>
            <a:chOff x="787401" y="2021815"/>
            <a:chExt cx="3759198" cy="3169970"/>
          </a:xfrm>
        </p:grpSpPr>
        <p:sp>
          <p:nvSpPr>
            <p:cNvPr id="4" name="矩形 3"/>
            <p:cNvSpPr/>
            <p:nvPr>
              <p:custDataLst>
                <p:tags r:id="rId2"/>
              </p:custDataLst>
            </p:nvPr>
          </p:nvSpPr>
          <p:spPr>
            <a:xfrm>
              <a:off x="927100" y="2229852"/>
              <a:ext cx="3479800" cy="1944215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787401" y="2021815"/>
              <a:ext cx="3759198" cy="316997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17000" endPos="37000" dir="5400000" sy="-100000" algn="bl" rotWithShape="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826135" y="1141730"/>
            <a:ext cx="5827395" cy="583565"/>
            <a:chOff x="1756" y="3200"/>
            <a:chExt cx="9177" cy="919"/>
          </a:xfrm>
        </p:grpSpPr>
        <p:sp>
          <p:nvSpPr>
            <p:cNvPr id="3" name="文本框 2"/>
            <p:cNvSpPr txBox="1"/>
            <p:nvPr/>
          </p:nvSpPr>
          <p:spPr>
            <a:xfrm>
              <a:off x="2708" y="3200"/>
              <a:ext cx="822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D5A63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ll MT" panose="02020503060305020303" pitchFamily="18" charset="0"/>
                  <a:ea typeface="方正清刻本悦宋简体" panose="02000000000000000000" pitchFamily="2" charset="-122"/>
                </a:rPr>
                <a:t>山东旷林管理咨询有限公司</a:t>
              </a:r>
              <a:endParaRPr lang="zh-CN" altLang="en-US" sz="3200" dirty="0">
                <a:solidFill>
                  <a:srgbClr val="D5A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ea typeface="方正清刻本悦宋简体" panose="02000000000000000000" pitchFamily="2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1756" y="3248"/>
              <a:ext cx="822" cy="822"/>
              <a:chOff x="1179" y="7757"/>
              <a:chExt cx="1304" cy="1304"/>
            </a:xfrm>
          </p:grpSpPr>
          <p:sp>
            <p:nvSpPr>
              <p:cNvPr id="24" name="流程图: 接点 23"/>
              <p:cNvSpPr/>
              <p:nvPr/>
            </p:nvSpPr>
            <p:spPr>
              <a:xfrm>
                <a:off x="1260" y="7838"/>
                <a:ext cx="1143" cy="1143"/>
              </a:xfrm>
              <a:prstGeom prst="flowChartConnector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流程图: 接点 22"/>
              <p:cNvSpPr/>
              <p:nvPr/>
            </p:nvSpPr>
            <p:spPr>
              <a:xfrm>
                <a:off x="1179" y="7757"/>
                <a:ext cx="1304" cy="1304"/>
              </a:xfrm>
              <a:prstGeom prst="flowChartConnector">
                <a:avLst/>
              </a:prstGeom>
              <a:noFill/>
              <a:ln w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1"/>
                </a:gra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Freeform 214"/>
              <p:cNvSpPr>
                <a:spLocks noEditPoints="1"/>
              </p:cNvSpPr>
              <p:nvPr/>
            </p:nvSpPr>
            <p:spPr bwMode="auto">
              <a:xfrm>
                <a:off x="1442" y="8016"/>
                <a:ext cx="779" cy="786"/>
              </a:xfrm>
              <a:custGeom>
                <a:avLst/>
                <a:gdLst>
                  <a:gd name="T0" fmla="*/ 61 w 160"/>
                  <a:gd name="T1" fmla="*/ 49 h 160"/>
                  <a:gd name="T2" fmla="*/ 71 w 160"/>
                  <a:gd name="T3" fmla="*/ 86 h 160"/>
                  <a:gd name="T4" fmla="*/ 68 w 160"/>
                  <a:gd name="T5" fmla="*/ 83 h 160"/>
                  <a:gd name="T6" fmla="*/ 65 w 160"/>
                  <a:gd name="T7" fmla="*/ 80 h 160"/>
                  <a:gd name="T8" fmla="*/ 62 w 160"/>
                  <a:gd name="T9" fmla="*/ 84 h 160"/>
                  <a:gd name="T10" fmla="*/ 1 w 160"/>
                  <a:gd name="T11" fmla="*/ 146 h 160"/>
                  <a:gd name="T12" fmla="*/ 10 w 160"/>
                  <a:gd name="T13" fmla="*/ 159 h 160"/>
                  <a:gd name="T14" fmla="*/ 14 w 160"/>
                  <a:gd name="T15" fmla="*/ 159 h 160"/>
                  <a:gd name="T16" fmla="*/ 76 w 160"/>
                  <a:gd name="T17" fmla="*/ 98 h 160"/>
                  <a:gd name="T18" fmla="*/ 80 w 160"/>
                  <a:gd name="T19" fmla="*/ 98 h 160"/>
                  <a:gd name="T20" fmla="*/ 74 w 160"/>
                  <a:gd name="T21" fmla="*/ 89 h 160"/>
                  <a:gd name="T22" fmla="*/ 111 w 160"/>
                  <a:gd name="T23" fmla="*/ 99 h 160"/>
                  <a:gd name="T24" fmla="*/ 111 w 160"/>
                  <a:gd name="T25" fmla="*/ 0 h 160"/>
                  <a:gd name="T26" fmla="*/ 6 w 160"/>
                  <a:gd name="T27" fmla="*/ 148 h 160"/>
                  <a:gd name="T28" fmla="*/ 72 w 160"/>
                  <a:gd name="T29" fmla="*/ 94 h 160"/>
                  <a:gd name="T30" fmla="*/ 111 w 160"/>
                  <a:gd name="T31" fmla="*/ 94 h 160"/>
                  <a:gd name="T32" fmla="*/ 111 w 160"/>
                  <a:gd name="T33" fmla="*/ 5 h 160"/>
                  <a:gd name="T34" fmla="*/ 111 w 160"/>
                  <a:gd name="T35" fmla="*/ 94 h 160"/>
                  <a:gd name="T36" fmla="*/ 71 w 160"/>
                  <a:gd name="T37" fmla="*/ 49 h 160"/>
                  <a:gd name="T38" fmla="*/ 134 w 160"/>
                  <a:gd name="T39" fmla="*/ 81 h 160"/>
                  <a:gd name="T40" fmla="*/ 131 w 160"/>
                  <a:gd name="T41" fmla="*/ 77 h 160"/>
                  <a:gd name="T42" fmla="*/ 77 w 160"/>
                  <a:gd name="T43" fmla="*/ 49 h 160"/>
                  <a:gd name="T44" fmla="*/ 145 w 160"/>
                  <a:gd name="T45" fmla="*/ 49 h 160"/>
                  <a:gd name="T46" fmla="*/ 138 w 160"/>
                  <a:gd name="T47" fmla="*/ 73 h 160"/>
                  <a:gd name="T48" fmla="*/ 150 w 160"/>
                  <a:gd name="T49" fmla="*/ 49 h 160"/>
                  <a:gd name="T50" fmla="*/ 111 w 160"/>
                  <a:gd name="T51" fmla="*/ 70 h 160"/>
                  <a:gd name="T52" fmla="*/ 111 w 160"/>
                  <a:gd name="T53" fmla="*/ 75 h 160"/>
                  <a:gd name="T54" fmla="*/ 111 w 160"/>
                  <a:gd name="T55" fmla="*/ 24 h 160"/>
                  <a:gd name="T56" fmla="*/ 96 w 160"/>
                  <a:gd name="T57" fmla="*/ 31 h 160"/>
                  <a:gd name="T58" fmla="*/ 111 w 160"/>
                  <a:gd name="T59" fmla="*/ 29 h 160"/>
                  <a:gd name="T60" fmla="*/ 111 w 160"/>
                  <a:gd name="T61" fmla="*/ 70 h 160"/>
                  <a:gd name="T62" fmla="*/ 85 w 160"/>
                  <a:gd name="T63" fmla="*/ 49 h 160"/>
                  <a:gd name="T64" fmla="*/ 90 w 160"/>
                  <a:gd name="T65" fmla="*/ 49 h 160"/>
                  <a:gd name="T66" fmla="*/ 93 w 160"/>
                  <a:gd name="T67" fmla="*/ 3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0" h="160">
                    <a:moveTo>
                      <a:pt x="111" y="0"/>
                    </a:moveTo>
                    <a:cubicBezTo>
                      <a:pt x="83" y="0"/>
                      <a:pt x="61" y="22"/>
                      <a:pt x="61" y="49"/>
                    </a:cubicBezTo>
                    <a:cubicBezTo>
                      <a:pt x="61" y="62"/>
                      <a:pt x="66" y="74"/>
                      <a:pt x="74" y="82"/>
                    </a:cubicBezTo>
                    <a:cubicBezTo>
                      <a:pt x="71" y="86"/>
                      <a:pt x="71" y="86"/>
                      <a:pt x="71" y="86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8" y="83"/>
                      <a:pt x="68" y="83"/>
                      <a:pt x="67" y="83"/>
                    </a:cubicBezTo>
                    <a:cubicBezTo>
                      <a:pt x="65" y="80"/>
                      <a:pt x="65" y="80"/>
                      <a:pt x="65" y="80"/>
                    </a:cubicBezTo>
                    <a:cubicBezTo>
                      <a:pt x="64" y="79"/>
                      <a:pt x="63" y="79"/>
                      <a:pt x="62" y="80"/>
                    </a:cubicBezTo>
                    <a:cubicBezTo>
                      <a:pt x="61" y="81"/>
                      <a:pt x="61" y="83"/>
                      <a:pt x="62" y="84"/>
                    </a:cubicBezTo>
                    <a:cubicBezTo>
                      <a:pt x="62" y="85"/>
                      <a:pt x="62" y="85"/>
                      <a:pt x="62" y="85"/>
                    </a:cubicBezTo>
                    <a:cubicBezTo>
                      <a:pt x="1" y="146"/>
                      <a:pt x="1" y="146"/>
                      <a:pt x="1" y="146"/>
                    </a:cubicBezTo>
                    <a:cubicBezTo>
                      <a:pt x="0" y="147"/>
                      <a:pt x="0" y="149"/>
                      <a:pt x="1" y="150"/>
                    </a:cubicBezTo>
                    <a:cubicBezTo>
                      <a:pt x="10" y="159"/>
                      <a:pt x="10" y="159"/>
                      <a:pt x="10" y="159"/>
                    </a:cubicBezTo>
                    <a:cubicBezTo>
                      <a:pt x="11" y="160"/>
                      <a:pt x="12" y="160"/>
                      <a:pt x="12" y="160"/>
                    </a:cubicBezTo>
                    <a:cubicBezTo>
                      <a:pt x="13" y="160"/>
                      <a:pt x="13" y="160"/>
                      <a:pt x="14" y="159"/>
                    </a:cubicBezTo>
                    <a:cubicBezTo>
                      <a:pt x="75" y="98"/>
                      <a:pt x="75" y="98"/>
                      <a:pt x="75" y="98"/>
                    </a:cubicBezTo>
                    <a:cubicBezTo>
                      <a:pt x="76" y="98"/>
                      <a:pt x="76" y="98"/>
                      <a:pt x="76" y="98"/>
                    </a:cubicBezTo>
                    <a:cubicBezTo>
                      <a:pt x="76" y="99"/>
                      <a:pt x="77" y="99"/>
                      <a:pt x="78" y="99"/>
                    </a:cubicBezTo>
                    <a:cubicBezTo>
                      <a:pt x="78" y="99"/>
                      <a:pt x="79" y="99"/>
                      <a:pt x="80" y="98"/>
                    </a:cubicBezTo>
                    <a:cubicBezTo>
                      <a:pt x="81" y="97"/>
                      <a:pt x="81" y="96"/>
                      <a:pt x="80" y="95"/>
                    </a:cubicBezTo>
                    <a:cubicBezTo>
                      <a:pt x="74" y="89"/>
                      <a:pt x="74" y="89"/>
                      <a:pt x="74" y="89"/>
                    </a:cubicBezTo>
                    <a:cubicBezTo>
                      <a:pt x="78" y="86"/>
                      <a:pt x="78" y="86"/>
                      <a:pt x="78" y="86"/>
                    </a:cubicBezTo>
                    <a:cubicBezTo>
                      <a:pt x="86" y="94"/>
                      <a:pt x="98" y="99"/>
                      <a:pt x="111" y="99"/>
                    </a:cubicBezTo>
                    <a:cubicBezTo>
                      <a:pt x="138" y="99"/>
                      <a:pt x="160" y="77"/>
                      <a:pt x="160" y="49"/>
                    </a:cubicBezTo>
                    <a:cubicBezTo>
                      <a:pt x="160" y="22"/>
                      <a:pt x="138" y="0"/>
                      <a:pt x="111" y="0"/>
                    </a:cubicBezTo>
                    <a:close/>
                    <a:moveTo>
                      <a:pt x="12" y="154"/>
                    </a:moveTo>
                    <a:cubicBezTo>
                      <a:pt x="6" y="148"/>
                      <a:pt x="6" y="148"/>
                      <a:pt x="6" y="148"/>
                    </a:cubicBezTo>
                    <a:cubicBezTo>
                      <a:pt x="66" y="88"/>
                      <a:pt x="66" y="88"/>
                      <a:pt x="66" y="88"/>
                    </a:cubicBezTo>
                    <a:cubicBezTo>
                      <a:pt x="72" y="94"/>
                      <a:pt x="72" y="94"/>
                      <a:pt x="72" y="94"/>
                    </a:cubicBezTo>
                    <a:lnTo>
                      <a:pt x="12" y="154"/>
                    </a:lnTo>
                    <a:close/>
                    <a:moveTo>
                      <a:pt x="111" y="94"/>
                    </a:moveTo>
                    <a:cubicBezTo>
                      <a:pt x="86" y="94"/>
                      <a:pt x="66" y="74"/>
                      <a:pt x="66" y="49"/>
                    </a:cubicBezTo>
                    <a:cubicBezTo>
                      <a:pt x="66" y="25"/>
                      <a:pt x="86" y="5"/>
                      <a:pt x="111" y="5"/>
                    </a:cubicBezTo>
                    <a:cubicBezTo>
                      <a:pt x="135" y="5"/>
                      <a:pt x="155" y="25"/>
                      <a:pt x="155" y="49"/>
                    </a:cubicBezTo>
                    <a:cubicBezTo>
                      <a:pt x="155" y="74"/>
                      <a:pt x="135" y="94"/>
                      <a:pt x="111" y="94"/>
                    </a:cubicBezTo>
                    <a:close/>
                    <a:moveTo>
                      <a:pt x="111" y="10"/>
                    </a:moveTo>
                    <a:cubicBezTo>
                      <a:pt x="89" y="10"/>
                      <a:pt x="71" y="28"/>
                      <a:pt x="71" y="49"/>
                    </a:cubicBezTo>
                    <a:cubicBezTo>
                      <a:pt x="71" y="71"/>
                      <a:pt x="89" y="89"/>
                      <a:pt x="111" y="89"/>
                    </a:cubicBezTo>
                    <a:cubicBezTo>
                      <a:pt x="119" y="89"/>
                      <a:pt x="127" y="86"/>
                      <a:pt x="134" y="81"/>
                    </a:cubicBezTo>
                    <a:cubicBezTo>
                      <a:pt x="135" y="80"/>
                      <a:pt x="136" y="78"/>
                      <a:pt x="135" y="77"/>
                    </a:cubicBezTo>
                    <a:cubicBezTo>
                      <a:pt x="134" y="76"/>
                      <a:pt x="132" y="76"/>
                      <a:pt x="131" y="77"/>
                    </a:cubicBezTo>
                    <a:cubicBezTo>
                      <a:pt x="125" y="81"/>
                      <a:pt x="118" y="83"/>
                      <a:pt x="111" y="83"/>
                    </a:cubicBezTo>
                    <a:cubicBezTo>
                      <a:pt x="92" y="83"/>
                      <a:pt x="77" y="68"/>
                      <a:pt x="77" y="49"/>
                    </a:cubicBezTo>
                    <a:cubicBezTo>
                      <a:pt x="77" y="31"/>
                      <a:pt x="92" y="15"/>
                      <a:pt x="111" y="15"/>
                    </a:cubicBezTo>
                    <a:cubicBezTo>
                      <a:pt x="129" y="15"/>
                      <a:pt x="145" y="31"/>
                      <a:pt x="145" y="49"/>
                    </a:cubicBezTo>
                    <a:cubicBezTo>
                      <a:pt x="145" y="57"/>
                      <a:pt x="142" y="64"/>
                      <a:pt x="138" y="70"/>
                    </a:cubicBezTo>
                    <a:cubicBezTo>
                      <a:pt x="137" y="71"/>
                      <a:pt x="137" y="73"/>
                      <a:pt x="138" y="73"/>
                    </a:cubicBezTo>
                    <a:cubicBezTo>
                      <a:pt x="139" y="74"/>
                      <a:pt x="141" y="74"/>
                      <a:pt x="142" y="73"/>
                    </a:cubicBezTo>
                    <a:cubicBezTo>
                      <a:pt x="147" y="66"/>
                      <a:pt x="150" y="58"/>
                      <a:pt x="150" y="49"/>
                    </a:cubicBezTo>
                    <a:cubicBezTo>
                      <a:pt x="150" y="28"/>
                      <a:pt x="132" y="10"/>
                      <a:pt x="111" y="10"/>
                    </a:cubicBezTo>
                    <a:close/>
                    <a:moveTo>
                      <a:pt x="111" y="70"/>
                    </a:moveTo>
                    <a:cubicBezTo>
                      <a:pt x="109" y="70"/>
                      <a:pt x="108" y="71"/>
                      <a:pt x="108" y="72"/>
                    </a:cubicBezTo>
                    <a:cubicBezTo>
                      <a:pt x="108" y="74"/>
                      <a:pt x="109" y="75"/>
                      <a:pt x="111" y="75"/>
                    </a:cubicBezTo>
                    <a:cubicBezTo>
                      <a:pt x="125" y="75"/>
                      <a:pt x="136" y="63"/>
                      <a:pt x="136" y="49"/>
                    </a:cubicBezTo>
                    <a:cubicBezTo>
                      <a:pt x="136" y="35"/>
                      <a:pt x="125" y="24"/>
                      <a:pt x="111" y="24"/>
                    </a:cubicBezTo>
                    <a:cubicBezTo>
                      <a:pt x="106" y="24"/>
                      <a:pt x="101" y="25"/>
                      <a:pt x="97" y="28"/>
                    </a:cubicBezTo>
                    <a:cubicBezTo>
                      <a:pt x="96" y="29"/>
                      <a:pt x="95" y="30"/>
                      <a:pt x="96" y="31"/>
                    </a:cubicBezTo>
                    <a:cubicBezTo>
                      <a:pt x="97" y="32"/>
                      <a:pt x="99" y="33"/>
                      <a:pt x="100" y="32"/>
                    </a:cubicBezTo>
                    <a:cubicBezTo>
                      <a:pt x="103" y="30"/>
                      <a:pt x="107" y="29"/>
                      <a:pt x="111" y="29"/>
                    </a:cubicBezTo>
                    <a:cubicBezTo>
                      <a:pt x="122" y="29"/>
                      <a:pt x="131" y="38"/>
                      <a:pt x="131" y="49"/>
                    </a:cubicBezTo>
                    <a:cubicBezTo>
                      <a:pt x="131" y="61"/>
                      <a:pt x="122" y="70"/>
                      <a:pt x="111" y="70"/>
                    </a:cubicBezTo>
                    <a:close/>
                    <a:moveTo>
                      <a:pt x="89" y="36"/>
                    </a:moveTo>
                    <a:cubicBezTo>
                      <a:pt x="86" y="40"/>
                      <a:pt x="85" y="45"/>
                      <a:pt x="85" y="49"/>
                    </a:cubicBezTo>
                    <a:cubicBezTo>
                      <a:pt x="85" y="51"/>
                      <a:pt x="86" y="52"/>
                      <a:pt x="88" y="52"/>
                    </a:cubicBezTo>
                    <a:cubicBezTo>
                      <a:pt x="89" y="52"/>
                      <a:pt x="90" y="51"/>
                      <a:pt x="90" y="49"/>
                    </a:cubicBezTo>
                    <a:cubicBezTo>
                      <a:pt x="90" y="46"/>
                      <a:pt x="91" y="42"/>
                      <a:pt x="93" y="38"/>
                    </a:cubicBezTo>
                    <a:cubicBezTo>
                      <a:pt x="94" y="37"/>
                      <a:pt x="94" y="36"/>
                      <a:pt x="93" y="35"/>
                    </a:cubicBezTo>
                    <a:cubicBezTo>
                      <a:pt x="91" y="34"/>
                      <a:pt x="90" y="35"/>
                      <a:pt x="89" y="36"/>
                    </a:cubicBezTo>
                    <a:close/>
                  </a:path>
                </a:pathLst>
              </a:custGeom>
              <a:gradFill>
                <a:gsLst>
                  <a:gs pos="57600">
                    <a:srgbClr val="CB9824"/>
                  </a:gs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20" name="文本框 19"/>
          <p:cNvSpPr txBox="1"/>
          <p:nvPr/>
        </p:nvSpPr>
        <p:spPr>
          <a:xfrm>
            <a:off x="1165860" y="2049145"/>
            <a:ext cx="6297295" cy="3923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16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</a:rPr>
              <a:t> </a:t>
            </a:r>
            <a:r>
              <a:rPr lang="zh-CN" altLang="en-US" sz="16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</a:rPr>
              <a:t>二、</a:t>
            </a:r>
            <a:r>
              <a:rPr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</a:rPr>
              <a:t>各类正规银行贷款:</a:t>
            </a:r>
            <a:endParaRPr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</a:endParaRPr>
          </a:p>
          <a:p>
            <a:pPr fontAlgn="auto">
              <a:lnSpc>
                <a:spcPct val="150000"/>
              </a:lnSpc>
            </a:pPr>
            <a:r>
              <a:rPr sz="14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</a:rPr>
              <a:t>房产抵押类贷款、企业经营贷款、个人消费型贷款、融资租赁、项目贷款、供应链金融贷款、应收账款贷款等九、与知名律所形成战略合作伙伴关系，担任企业法律顾问、代理各类诉讼和仲裁案件，承办企业并购、破产重组、基金登记、公司上市等专项业务；</a:t>
            </a:r>
            <a:endParaRPr sz="1400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</a:endParaRPr>
          </a:p>
          <a:p>
            <a:pPr fontAlgn="auto">
              <a:lnSpc>
                <a:spcPct val="150000"/>
              </a:lnSpc>
            </a:pPr>
            <a:r>
              <a:rPr lang="zh-CN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</a:rPr>
              <a:t>三、</a:t>
            </a:r>
            <a:r>
              <a:rPr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</a:rPr>
              <a:t>提供法律咨询：</a:t>
            </a:r>
            <a:endParaRPr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</a:endParaRPr>
          </a:p>
          <a:p>
            <a:pPr fontAlgn="auto">
              <a:lnSpc>
                <a:spcPct val="150000"/>
              </a:lnSpc>
            </a:pPr>
            <a:r>
              <a:rPr sz="14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</a:rPr>
              <a:t>提供企业法律顾问、代理各类诉讼和仲裁案件，承办企业并购、破产重组、基金登记、公司上市、法务咨询等专项业务。</a:t>
            </a:r>
            <a:endParaRPr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</a:endParaRPr>
          </a:p>
          <a:p>
            <a:pPr fontAlgn="auto">
              <a:lnSpc>
                <a:spcPct val="150000"/>
              </a:lnSpc>
            </a:pPr>
            <a:r>
              <a:rPr lang="zh-CN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</a:rPr>
              <a:t>四、</a:t>
            </a:r>
            <a:r>
              <a:rPr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</a:rPr>
              <a:t>各类资质代办：</a:t>
            </a:r>
            <a:endParaRPr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</a:endParaRPr>
          </a:p>
          <a:p>
            <a:pPr fontAlgn="auto">
              <a:lnSpc>
                <a:spcPct val="150000"/>
              </a:lnSpc>
            </a:pPr>
            <a:r>
              <a:rPr sz="14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</a:rPr>
              <a:t>商标、幼儿园资质、培训学校资质、人力资源、劳务派遣、二类三类医疗资质、进出口许可、食品许可、道路许可、高企认定、各建筑类资质等</a:t>
            </a:r>
            <a:endParaRPr sz="1400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</a:endParaRPr>
          </a:p>
        </p:txBody>
      </p:sp>
      <p:pic>
        <p:nvPicPr>
          <p:cNvPr id="33" name="图片 32" descr="图标+信和集团（金色）信和集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8615" y="334645"/>
            <a:ext cx="1842770" cy="41846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919085" y="1471295"/>
            <a:ext cx="5272405" cy="5060315"/>
            <a:chOff x="787401" y="2021815"/>
            <a:chExt cx="3759198" cy="3169970"/>
          </a:xfrm>
        </p:grpSpPr>
        <p:sp>
          <p:nvSpPr>
            <p:cNvPr id="4" name="矩形 3"/>
            <p:cNvSpPr/>
            <p:nvPr>
              <p:custDataLst>
                <p:tags r:id="rId2"/>
              </p:custDataLst>
            </p:nvPr>
          </p:nvSpPr>
          <p:spPr>
            <a:xfrm>
              <a:off x="927100" y="2229852"/>
              <a:ext cx="3479800" cy="1944215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787401" y="2021815"/>
              <a:ext cx="3759198" cy="316997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17000" endPos="37000" dir="5400000" sy="-100000" algn="bl" rotWithShape="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6" r="109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00" y="1141512"/>
            <a:ext cx="10080000" cy="462748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56000" y="1141512"/>
            <a:ext cx="10080000" cy="4574974"/>
          </a:xfrm>
          <a:prstGeom prst="rect">
            <a:avLst/>
          </a:prstGeom>
          <a:gradFill>
            <a:gsLst>
              <a:gs pos="100000">
                <a:srgbClr val="121212">
                  <a:alpha val="80000"/>
                </a:srgbClr>
              </a:gs>
              <a:gs pos="0">
                <a:schemeClr val="tx1">
                  <a:lumMod val="85000"/>
                  <a:lumOff val="15000"/>
                  <a:alpha val="96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DB46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951099" y="983974"/>
            <a:ext cx="10289802" cy="4890052"/>
          </a:xfrm>
          <a:prstGeom prst="rect">
            <a:avLst/>
          </a:prstGeom>
          <a:noFill/>
          <a:ln w="31750">
            <a:gradFill>
              <a:gsLst>
                <a:gs pos="97906">
                  <a:srgbClr val="966316"/>
                </a:gs>
                <a:gs pos="1047">
                  <a:srgbClr val="966316"/>
                </a:gs>
                <a:gs pos="35000">
                  <a:srgbClr val="FFD435"/>
                </a:gs>
                <a:gs pos="65000">
                  <a:srgbClr val="CDB46F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4287129" y="1245045"/>
            <a:ext cx="3619012" cy="583565"/>
            <a:chOff x="4553439" y="736312"/>
            <a:chExt cx="3619012" cy="583565"/>
          </a:xfrm>
        </p:grpSpPr>
        <p:sp>
          <p:nvSpPr>
            <p:cNvPr id="51" name="文本框 50"/>
            <p:cNvSpPr txBox="1"/>
            <p:nvPr/>
          </p:nvSpPr>
          <p:spPr>
            <a:xfrm>
              <a:off x="5040876" y="736312"/>
              <a:ext cx="2644137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3200" dirty="0">
                  <a:solidFill>
                    <a:srgbClr val="D5A63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ll MT" panose="02020503060305020303" pitchFamily="18" charset="0"/>
                  <a:ea typeface="方正清刻本悦宋简体" panose="02000000000000000000" pitchFamily="2" charset="-122"/>
                </a:rPr>
                <a:t>企业文化</a:t>
              </a:r>
              <a:endParaRPr lang="zh-CN" altLang="en-US" sz="3200" dirty="0">
                <a:solidFill>
                  <a:srgbClr val="D5A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ea typeface="方正清刻本悦宋简体" panose="02000000000000000000" pitchFamily="2" charset="-122"/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4553439" y="984824"/>
              <a:ext cx="813924" cy="87750"/>
              <a:chOff x="4033185" y="1665802"/>
              <a:chExt cx="702023" cy="75686"/>
            </a:xfrm>
          </p:grpSpPr>
          <p:grpSp>
            <p:nvGrpSpPr>
              <p:cNvPr id="64" name="组合 63"/>
              <p:cNvGrpSpPr/>
              <p:nvPr/>
            </p:nvGrpSpPr>
            <p:grpSpPr>
              <a:xfrm>
                <a:off x="4659522" y="1665802"/>
                <a:ext cx="75686" cy="75686"/>
                <a:chOff x="4646308" y="1652588"/>
                <a:chExt cx="102114" cy="102114"/>
              </a:xfrm>
            </p:grpSpPr>
            <p:sp>
              <p:nvSpPr>
                <p:cNvPr id="66" name="菱形 65"/>
                <p:cNvSpPr/>
                <p:nvPr/>
              </p:nvSpPr>
              <p:spPr>
                <a:xfrm>
                  <a:off x="4646308" y="1652588"/>
                  <a:ext cx="102114" cy="102114"/>
                </a:xfrm>
                <a:prstGeom prst="diamond">
                  <a:avLst/>
                </a:prstGeom>
                <a:noFill/>
                <a:ln w="0">
                  <a:gradFill>
                    <a:gsLst>
                      <a:gs pos="0">
                        <a:srgbClr val="FFD435"/>
                      </a:gs>
                      <a:gs pos="100000">
                        <a:srgbClr val="966316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7" name="菱形 66"/>
                <p:cNvSpPr/>
                <p:nvPr/>
              </p:nvSpPr>
              <p:spPr>
                <a:xfrm>
                  <a:off x="4659522" y="1665802"/>
                  <a:ext cx="75686" cy="75686"/>
                </a:xfrm>
                <a:prstGeom prst="diamond">
                  <a:avLst/>
                </a:prstGeom>
                <a:solidFill>
                  <a:srgbClr val="FFD435"/>
                </a:solidFill>
                <a:ln w="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65" name="直接连接符 64"/>
              <p:cNvCxnSpPr/>
              <p:nvPr/>
            </p:nvCxnSpPr>
            <p:spPr>
              <a:xfrm>
                <a:off x="4033185" y="1703644"/>
                <a:ext cx="616543" cy="1"/>
              </a:xfrm>
              <a:prstGeom prst="line">
                <a:avLst/>
              </a:prstGeom>
              <a:ln w="0">
                <a:gradFill>
                  <a:gsLst>
                    <a:gs pos="100000">
                      <a:srgbClr val="FFD435"/>
                    </a:gs>
                    <a:gs pos="0">
                      <a:srgbClr val="CDB46F">
                        <a:alpha val="0"/>
                      </a:srgb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组合 53"/>
            <p:cNvGrpSpPr/>
            <p:nvPr/>
          </p:nvGrpSpPr>
          <p:grpSpPr>
            <a:xfrm flipH="1">
              <a:off x="7358527" y="984824"/>
              <a:ext cx="813924" cy="87750"/>
              <a:chOff x="4033185" y="1665802"/>
              <a:chExt cx="702023" cy="75686"/>
            </a:xfrm>
          </p:grpSpPr>
          <p:grpSp>
            <p:nvGrpSpPr>
              <p:cNvPr id="56" name="组合 55"/>
              <p:cNvGrpSpPr/>
              <p:nvPr/>
            </p:nvGrpSpPr>
            <p:grpSpPr>
              <a:xfrm>
                <a:off x="4659522" y="1665802"/>
                <a:ext cx="75686" cy="75686"/>
                <a:chOff x="4646308" y="1652588"/>
                <a:chExt cx="102114" cy="102114"/>
              </a:xfrm>
            </p:grpSpPr>
            <p:sp>
              <p:nvSpPr>
                <p:cNvPr id="62" name="菱形 61"/>
                <p:cNvSpPr/>
                <p:nvPr/>
              </p:nvSpPr>
              <p:spPr>
                <a:xfrm>
                  <a:off x="4646308" y="1652588"/>
                  <a:ext cx="102114" cy="102114"/>
                </a:xfrm>
                <a:prstGeom prst="diamond">
                  <a:avLst/>
                </a:prstGeom>
                <a:noFill/>
                <a:ln w="0">
                  <a:gradFill>
                    <a:gsLst>
                      <a:gs pos="0">
                        <a:srgbClr val="FFD435"/>
                      </a:gs>
                      <a:gs pos="100000">
                        <a:srgbClr val="966316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3" name="菱形 62"/>
                <p:cNvSpPr/>
                <p:nvPr/>
              </p:nvSpPr>
              <p:spPr>
                <a:xfrm>
                  <a:off x="4659522" y="1665802"/>
                  <a:ext cx="75686" cy="75686"/>
                </a:xfrm>
                <a:prstGeom prst="diamond">
                  <a:avLst/>
                </a:prstGeom>
                <a:solidFill>
                  <a:srgbClr val="FFD435"/>
                </a:solidFill>
                <a:ln w="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61" name="直接连接符 60"/>
              <p:cNvCxnSpPr/>
              <p:nvPr/>
            </p:nvCxnSpPr>
            <p:spPr>
              <a:xfrm>
                <a:off x="4033185" y="1703644"/>
                <a:ext cx="616543" cy="1"/>
              </a:xfrm>
              <a:prstGeom prst="line">
                <a:avLst/>
              </a:prstGeom>
              <a:ln w="0">
                <a:gradFill>
                  <a:gsLst>
                    <a:gs pos="100000">
                      <a:srgbClr val="FFD435"/>
                    </a:gs>
                    <a:gs pos="0">
                      <a:srgbClr val="CDB46F">
                        <a:alpha val="0"/>
                      </a:srgb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文本框 71"/>
          <p:cNvSpPr txBox="1"/>
          <p:nvPr/>
        </p:nvSpPr>
        <p:spPr>
          <a:xfrm>
            <a:off x="1632585" y="1860550"/>
            <a:ext cx="5459730" cy="3461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b="1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企业愿景</a:t>
            </a:r>
            <a:r>
              <a:rPr lang="zh-CN" altLang="en-US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：</a:t>
            </a:r>
            <a:r>
              <a:rPr lang="zh-CN" altLang="en-US" sz="14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成为最值得信赖的一站式财税智能企业</a:t>
            </a:r>
            <a:endParaRPr lang="zh-CN" altLang="en-US" sz="1400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  <a:sym typeface="+mn-ea"/>
            </a:endParaRPr>
          </a:p>
          <a:p>
            <a:pPr lvl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企业使命： </a:t>
            </a:r>
            <a:r>
              <a:rPr lang="zh-CN" altLang="en-US" sz="14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用专业的服务 助力企业成长</a:t>
            </a:r>
            <a:endParaRPr lang="zh-CN" altLang="en-US" sz="1400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  <a:sym typeface="+mn-ea"/>
            </a:endParaRPr>
          </a:p>
          <a:p>
            <a:pPr lvl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14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           </a:t>
            </a:r>
            <a:r>
              <a:rPr lang="en-US" altLang="zh-CN" sz="14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                </a:t>
            </a:r>
            <a:r>
              <a:rPr lang="zh-CN" altLang="en-US" sz="14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以公司的发展 实现员工梦想</a:t>
            </a:r>
            <a:endParaRPr lang="zh-CN" altLang="en-US" sz="1400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  <a:sym typeface="+mn-ea"/>
            </a:endParaRPr>
          </a:p>
          <a:p>
            <a:pPr lvl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14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           </a:t>
            </a:r>
            <a:r>
              <a:rPr lang="en-US" altLang="zh-CN" sz="14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                </a:t>
            </a:r>
            <a:r>
              <a:rPr lang="zh-CN" altLang="en-US" sz="14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怀爱国的情怀 促进税收发展</a:t>
            </a:r>
            <a:endParaRPr lang="zh-CN" altLang="en-US" sz="1600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  <a:sym typeface="+mn-ea"/>
            </a:endParaRPr>
          </a:p>
          <a:p>
            <a:pPr lvl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核心价值观：</a:t>
            </a:r>
            <a:r>
              <a:rPr lang="zh-CN" altLang="en-US" sz="14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骨子里的善良 做事中的勤奋 心底里的情怀</a:t>
            </a:r>
            <a:endParaRPr lang="zh-CN" altLang="en-US" sz="1400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  <a:sym typeface="+mn-ea"/>
            </a:endParaRPr>
          </a:p>
          <a:p>
            <a:pPr lvl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企业精神与最高信条：</a:t>
            </a:r>
            <a:r>
              <a:rPr lang="zh-CN" altLang="en-US" sz="14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一切以客户为中心</a:t>
            </a:r>
            <a:endParaRPr lang="zh-CN" altLang="en-US" sz="1400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  <a:sym typeface="+mn-ea"/>
            </a:endParaRPr>
          </a:p>
          <a:p>
            <a:pPr lvl="0" algn="l" fontAlgn="auto">
              <a:lnSpc>
                <a:spcPct val="150000"/>
              </a:lnSpc>
              <a:buClrTx/>
              <a:buSzTx/>
              <a:buFontTx/>
            </a:pPr>
            <a:r>
              <a:rPr lang="en-US" altLang="zh-CN" sz="14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                                                   </a:t>
            </a:r>
            <a:r>
              <a:rPr lang="zh-CN" altLang="en-US" sz="14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永远以奋斗者为本</a:t>
            </a:r>
            <a:endParaRPr lang="zh-CN" altLang="en-US" sz="1400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  <a:sym typeface="+mn-ea"/>
            </a:endParaRPr>
          </a:p>
          <a:p>
            <a:pPr lvl="0" algn="l" fontAlgn="auto">
              <a:lnSpc>
                <a:spcPct val="150000"/>
              </a:lnSpc>
              <a:buClrTx/>
              <a:buSzTx/>
              <a:buFontTx/>
            </a:pPr>
            <a:r>
              <a:rPr lang="en-US" altLang="zh-CN" sz="14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                                                    </a:t>
            </a:r>
            <a:r>
              <a:rPr lang="zh-CN" altLang="en-US" sz="14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终身以价值为纲</a:t>
            </a:r>
            <a:endParaRPr lang="zh-CN" altLang="en-US" sz="1400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  <a:sym typeface="+mn-ea"/>
            </a:endParaRPr>
          </a:p>
          <a:p>
            <a:pPr lvl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企业口号： 信任基于实力 成功源自人和</a:t>
            </a:r>
            <a:endParaRPr lang="zh-CN" altLang="en-US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  <a:sym typeface="+mn-ea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7296150" y="2109470"/>
            <a:ext cx="3944620" cy="296354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  <p:bldP spid="72" grpId="0"/>
      <p:bldP spid="7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6" r="109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00" y="1141512"/>
            <a:ext cx="10080000" cy="462748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56000" y="1141512"/>
            <a:ext cx="10080000" cy="4574974"/>
          </a:xfrm>
          <a:prstGeom prst="rect">
            <a:avLst/>
          </a:prstGeom>
          <a:gradFill>
            <a:gsLst>
              <a:gs pos="100000">
                <a:srgbClr val="121212">
                  <a:alpha val="80000"/>
                </a:srgbClr>
              </a:gs>
              <a:gs pos="0">
                <a:schemeClr val="tx1">
                  <a:lumMod val="85000"/>
                  <a:lumOff val="15000"/>
                  <a:alpha val="96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DB46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951099" y="983974"/>
            <a:ext cx="10289802" cy="4890052"/>
          </a:xfrm>
          <a:prstGeom prst="rect">
            <a:avLst/>
          </a:prstGeom>
          <a:noFill/>
          <a:ln w="31750">
            <a:gradFill>
              <a:gsLst>
                <a:gs pos="97906">
                  <a:srgbClr val="966316"/>
                </a:gs>
                <a:gs pos="1047">
                  <a:srgbClr val="966316"/>
                </a:gs>
                <a:gs pos="35000">
                  <a:srgbClr val="FFD435"/>
                </a:gs>
                <a:gs pos="65000">
                  <a:srgbClr val="CDB46F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4287129" y="1245045"/>
            <a:ext cx="3619012" cy="583565"/>
            <a:chOff x="4553439" y="736312"/>
            <a:chExt cx="3619012" cy="583565"/>
          </a:xfrm>
        </p:grpSpPr>
        <p:sp>
          <p:nvSpPr>
            <p:cNvPr id="51" name="文本框 50"/>
            <p:cNvSpPr txBox="1"/>
            <p:nvPr/>
          </p:nvSpPr>
          <p:spPr>
            <a:xfrm>
              <a:off x="5040876" y="736312"/>
              <a:ext cx="2644137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3200" dirty="0">
                  <a:solidFill>
                    <a:srgbClr val="D5A63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ll MT" panose="02020503060305020303" pitchFamily="18" charset="0"/>
                  <a:ea typeface="方正清刻本悦宋简体" panose="02000000000000000000" pitchFamily="2" charset="-122"/>
                </a:rPr>
                <a:t>企业文化</a:t>
              </a:r>
              <a:endParaRPr lang="zh-CN" altLang="en-US" sz="3200" dirty="0">
                <a:solidFill>
                  <a:srgbClr val="D5A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ea typeface="方正清刻本悦宋简体" panose="02000000000000000000" pitchFamily="2" charset="-122"/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4553439" y="984824"/>
              <a:ext cx="813924" cy="87750"/>
              <a:chOff x="4033185" y="1665802"/>
              <a:chExt cx="702023" cy="75686"/>
            </a:xfrm>
          </p:grpSpPr>
          <p:grpSp>
            <p:nvGrpSpPr>
              <p:cNvPr id="64" name="组合 63"/>
              <p:cNvGrpSpPr/>
              <p:nvPr/>
            </p:nvGrpSpPr>
            <p:grpSpPr>
              <a:xfrm>
                <a:off x="4659522" y="1665802"/>
                <a:ext cx="75686" cy="75686"/>
                <a:chOff x="4646308" y="1652588"/>
                <a:chExt cx="102114" cy="102114"/>
              </a:xfrm>
            </p:grpSpPr>
            <p:sp>
              <p:nvSpPr>
                <p:cNvPr id="66" name="菱形 65"/>
                <p:cNvSpPr/>
                <p:nvPr/>
              </p:nvSpPr>
              <p:spPr>
                <a:xfrm>
                  <a:off x="4646308" y="1652588"/>
                  <a:ext cx="102114" cy="102114"/>
                </a:xfrm>
                <a:prstGeom prst="diamond">
                  <a:avLst/>
                </a:prstGeom>
                <a:noFill/>
                <a:ln w="0">
                  <a:gradFill>
                    <a:gsLst>
                      <a:gs pos="0">
                        <a:srgbClr val="FFD435"/>
                      </a:gs>
                      <a:gs pos="100000">
                        <a:srgbClr val="966316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7" name="菱形 66"/>
                <p:cNvSpPr/>
                <p:nvPr/>
              </p:nvSpPr>
              <p:spPr>
                <a:xfrm>
                  <a:off x="4659522" y="1665802"/>
                  <a:ext cx="75686" cy="75686"/>
                </a:xfrm>
                <a:prstGeom prst="diamond">
                  <a:avLst/>
                </a:prstGeom>
                <a:solidFill>
                  <a:srgbClr val="FFD435"/>
                </a:solidFill>
                <a:ln w="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65" name="直接连接符 64"/>
              <p:cNvCxnSpPr/>
              <p:nvPr/>
            </p:nvCxnSpPr>
            <p:spPr>
              <a:xfrm>
                <a:off x="4033185" y="1703644"/>
                <a:ext cx="616543" cy="1"/>
              </a:xfrm>
              <a:prstGeom prst="line">
                <a:avLst/>
              </a:prstGeom>
              <a:ln w="0">
                <a:gradFill>
                  <a:gsLst>
                    <a:gs pos="100000">
                      <a:srgbClr val="FFD435"/>
                    </a:gs>
                    <a:gs pos="0">
                      <a:srgbClr val="CDB46F">
                        <a:alpha val="0"/>
                      </a:srgb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组合 53"/>
            <p:cNvGrpSpPr/>
            <p:nvPr/>
          </p:nvGrpSpPr>
          <p:grpSpPr>
            <a:xfrm flipH="1">
              <a:off x="7358527" y="984824"/>
              <a:ext cx="813924" cy="87750"/>
              <a:chOff x="4033185" y="1665802"/>
              <a:chExt cx="702023" cy="75686"/>
            </a:xfrm>
          </p:grpSpPr>
          <p:grpSp>
            <p:nvGrpSpPr>
              <p:cNvPr id="56" name="组合 55"/>
              <p:cNvGrpSpPr/>
              <p:nvPr/>
            </p:nvGrpSpPr>
            <p:grpSpPr>
              <a:xfrm>
                <a:off x="4659522" y="1665802"/>
                <a:ext cx="75686" cy="75686"/>
                <a:chOff x="4646308" y="1652588"/>
                <a:chExt cx="102114" cy="102114"/>
              </a:xfrm>
            </p:grpSpPr>
            <p:sp>
              <p:nvSpPr>
                <p:cNvPr id="62" name="菱形 61"/>
                <p:cNvSpPr/>
                <p:nvPr/>
              </p:nvSpPr>
              <p:spPr>
                <a:xfrm>
                  <a:off x="4646308" y="1652588"/>
                  <a:ext cx="102114" cy="102114"/>
                </a:xfrm>
                <a:prstGeom prst="diamond">
                  <a:avLst/>
                </a:prstGeom>
                <a:noFill/>
                <a:ln w="0">
                  <a:gradFill>
                    <a:gsLst>
                      <a:gs pos="0">
                        <a:srgbClr val="FFD435"/>
                      </a:gs>
                      <a:gs pos="100000">
                        <a:srgbClr val="966316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3" name="菱形 62"/>
                <p:cNvSpPr/>
                <p:nvPr/>
              </p:nvSpPr>
              <p:spPr>
                <a:xfrm>
                  <a:off x="4659522" y="1665802"/>
                  <a:ext cx="75686" cy="75686"/>
                </a:xfrm>
                <a:prstGeom prst="diamond">
                  <a:avLst/>
                </a:prstGeom>
                <a:solidFill>
                  <a:srgbClr val="FFD435"/>
                </a:solidFill>
                <a:ln w="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61" name="直接连接符 60"/>
              <p:cNvCxnSpPr/>
              <p:nvPr/>
            </p:nvCxnSpPr>
            <p:spPr>
              <a:xfrm>
                <a:off x="4033185" y="1703644"/>
                <a:ext cx="616543" cy="1"/>
              </a:xfrm>
              <a:prstGeom prst="line">
                <a:avLst/>
              </a:prstGeom>
              <a:ln w="0">
                <a:gradFill>
                  <a:gsLst>
                    <a:gs pos="100000">
                      <a:srgbClr val="FFD435"/>
                    </a:gs>
                    <a:gs pos="0">
                      <a:srgbClr val="CDB46F">
                        <a:alpha val="0"/>
                      </a:srgb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文本框 71"/>
          <p:cNvSpPr txBox="1"/>
          <p:nvPr/>
        </p:nvSpPr>
        <p:spPr>
          <a:xfrm>
            <a:off x="1632585" y="1860550"/>
            <a:ext cx="5374640" cy="3461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indent="0" algn="l" fontAlgn="auto">
              <a:lnSpc>
                <a:spcPct val="150000"/>
              </a:lnSpc>
              <a:buClrTx/>
              <a:buSzTx/>
              <a:buFont typeface="+mj-ea"/>
              <a:buNone/>
            </a:pPr>
            <a:r>
              <a:rPr lang="zh-CN" altLang="en-US" b="1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家训</a:t>
            </a:r>
            <a:r>
              <a:rPr lang="zh-CN" altLang="en-US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：</a:t>
            </a:r>
            <a:r>
              <a:rPr lang="zh-CN" altLang="en-US" sz="14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骨子里的善良</a:t>
            </a:r>
            <a:r>
              <a:rPr lang="en-US" altLang="zh-CN" sz="14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  </a:t>
            </a:r>
            <a:r>
              <a:rPr lang="zh-CN" altLang="en-US" sz="14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工作中的勤奋</a:t>
            </a:r>
            <a:r>
              <a:rPr lang="en-US" altLang="zh-CN" sz="14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   </a:t>
            </a:r>
            <a:r>
              <a:rPr lang="zh-CN" altLang="en-US" sz="14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心底里的情怀</a:t>
            </a:r>
            <a:endParaRPr lang="zh-CN" altLang="en-US" sz="1400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  <a:sym typeface="+mn-ea"/>
            </a:endParaRPr>
          </a:p>
          <a:p>
            <a:pPr lvl="0" indent="0" algn="l" fontAlgn="auto">
              <a:lnSpc>
                <a:spcPct val="150000"/>
              </a:lnSpc>
              <a:buClrTx/>
              <a:buSzTx/>
              <a:buFont typeface="+mj-ea"/>
              <a:buNone/>
            </a:pPr>
            <a:r>
              <a:rPr lang="zh-CN" altLang="en-US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感恩： </a:t>
            </a:r>
            <a:r>
              <a:rPr lang="zh-CN" altLang="en-US" sz="14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最好的销售不是费尽心机的设计和套路，而是但行好事，莫问前程</a:t>
            </a:r>
            <a:endParaRPr lang="zh-CN" altLang="en-US" sz="1400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  <a:sym typeface="+mn-ea"/>
            </a:endParaRPr>
          </a:p>
          <a:p>
            <a:pPr lvl="0" indent="0" algn="l" fontAlgn="auto">
              <a:lnSpc>
                <a:spcPct val="150000"/>
              </a:lnSpc>
              <a:buClrTx/>
              <a:buSzTx/>
              <a:buFont typeface="+mj-ea"/>
              <a:buNone/>
            </a:pPr>
            <a:r>
              <a:rPr lang="zh-CN" altLang="en-US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18罗汉标准：</a:t>
            </a:r>
            <a:endParaRPr lang="zh-CN" altLang="en-US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  <a:sym typeface="+mn-ea"/>
            </a:endParaRPr>
          </a:p>
          <a:p>
            <a:pPr lvl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14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①忠诚 ②能力 ③牺牲精神 ④公司利益第一⑤骨子里的善良⑥勤奋⑦情怀 ⑧认同感 ⑨担当和责任感企业</a:t>
            </a:r>
            <a:endParaRPr lang="zh-CN" altLang="en-US" sz="1400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  <a:sym typeface="+mn-ea"/>
            </a:endParaRPr>
          </a:p>
          <a:p>
            <a:pPr lvl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八大优势：</a:t>
            </a:r>
            <a:r>
              <a:rPr lang="zh-CN" altLang="en-US" sz="16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1、成立时间长</a:t>
            </a:r>
            <a:r>
              <a:rPr lang="en-US" altLang="zh-CN" sz="16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 2</a:t>
            </a:r>
            <a:r>
              <a:rPr lang="zh-CN" altLang="en-US" sz="16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、资源广</a:t>
            </a:r>
            <a:r>
              <a:rPr lang="en-US" altLang="zh-CN" sz="16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 3</a:t>
            </a:r>
            <a:r>
              <a:rPr lang="zh-CN" altLang="en-US" sz="16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、专业强</a:t>
            </a:r>
            <a:r>
              <a:rPr lang="en-US" altLang="zh-CN" sz="16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       4</a:t>
            </a:r>
            <a:r>
              <a:rPr lang="zh-CN" altLang="en-US" sz="16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、平台大</a:t>
            </a:r>
            <a:r>
              <a:rPr lang="en-US" altLang="zh-CN" sz="16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  5</a:t>
            </a:r>
            <a:r>
              <a:rPr lang="zh-CN" altLang="en-US" sz="16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、业务全</a:t>
            </a:r>
            <a:r>
              <a:rPr lang="en-US" altLang="zh-CN" sz="16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  6</a:t>
            </a:r>
            <a:r>
              <a:rPr lang="zh-CN" altLang="en-US" sz="16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、性价比高  </a:t>
            </a:r>
            <a:r>
              <a:rPr lang="en-US" altLang="zh-CN" sz="16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7</a:t>
            </a:r>
            <a:r>
              <a:rPr lang="zh-CN" altLang="en-US" sz="16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、情怀深</a:t>
            </a:r>
            <a:r>
              <a:rPr lang="en-US" altLang="zh-CN" sz="16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       8</a:t>
            </a:r>
            <a:r>
              <a:rPr lang="zh-CN" altLang="en-US" sz="16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、美女如云 帅哥成群</a:t>
            </a:r>
            <a:endParaRPr lang="zh-CN" altLang="en-US" sz="1600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  <a:sym typeface="+mn-ea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7296150" y="2109470"/>
            <a:ext cx="3944620" cy="296354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6" r="109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00" y="1141512"/>
            <a:ext cx="10080000" cy="462748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56000" y="1141512"/>
            <a:ext cx="10080000" cy="4574974"/>
          </a:xfrm>
          <a:prstGeom prst="rect">
            <a:avLst/>
          </a:prstGeom>
          <a:gradFill>
            <a:gsLst>
              <a:gs pos="100000">
                <a:srgbClr val="121212">
                  <a:alpha val="80000"/>
                </a:srgbClr>
              </a:gs>
              <a:gs pos="0">
                <a:schemeClr val="tx1">
                  <a:lumMod val="85000"/>
                  <a:lumOff val="15000"/>
                  <a:alpha val="96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DB46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951099" y="983974"/>
            <a:ext cx="10289802" cy="4890052"/>
          </a:xfrm>
          <a:prstGeom prst="rect">
            <a:avLst/>
          </a:prstGeom>
          <a:noFill/>
          <a:ln w="31750">
            <a:gradFill>
              <a:gsLst>
                <a:gs pos="97906">
                  <a:srgbClr val="966316"/>
                </a:gs>
                <a:gs pos="1047">
                  <a:srgbClr val="966316"/>
                </a:gs>
                <a:gs pos="35000">
                  <a:srgbClr val="FFD435"/>
                </a:gs>
                <a:gs pos="65000">
                  <a:srgbClr val="CDB46F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4287129" y="1245045"/>
            <a:ext cx="3619012" cy="583565"/>
            <a:chOff x="4553439" y="736312"/>
            <a:chExt cx="3619012" cy="583565"/>
          </a:xfrm>
        </p:grpSpPr>
        <p:sp>
          <p:nvSpPr>
            <p:cNvPr id="51" name="文本框 50"/>
            <p:cNvSpPr txBox="1"/>
            <p:nvPr/>
          </p:nvSpPr>
          <p:spPr>
            <a:xfrm>
              <a:off x="5040876" y="736312"/>
              <a:ext cx="2644137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3200" dirty="0">
                  <a:solidFill>
                    <a:srgbClr val="D5A63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ll MT" panose="02020503060305020303" pitchFamily="18" charset="0"/>
                  <a:ea typeface="方正清刻本悦宋简体" panose="02000000000000000000" pitchFamily="2" charset="-122"/>
                </a:rPr>
                <a:t>企业文化</a:t>
              </a:r>
              <a:endParaRPr lang="zh-CN" altLang="en-US" sz="3200" dirty="0">
                <a:solidFill>
                  <a:srgbClr val="D5A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ea typeface="方正清刻本悦宋简体" panose="02000000000000000000" pitchFamily="2" charset="-122"/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4553439" y="984824"/>
              <a:ext cx="813924" cy="87750"/>
              <a:chOff x="4033185" y="1665802"/>
              <a:chExt cx="702023" cy="75686"/>
            </a:xfrm>
          </p:grpSpPr>
          <p:grpSp>
            <p:nvGrpSpPr>
              <p:cNvPr id="64" name="组合 63"/>
              <p:cNvGrpSpPr/>
              <p:nvPr/>
            </p:nvGrpSpPr>
            <p:grpSpPr>
              <a:xfrm>
                <a:off x="4659522" y="1665802"/>
                <a:ext cx="75686" cy="75686"/>
                <a:chOff x="4646308" y="1652588"/>
                <a:chExt cx="102114" cy="102114"/>
              </a:xfrm>
            </p:grpSpPr>
            <p:sp>
              <p:nvSpPr>
                <p:cNvPr id="66" name="菱形 65"/>
                <p:cNvSpPr/>
                <p:nvPr/>
              </p:nvSpPr>
              <p:spPr>
                <a:xfrm>
                  <a:off x="4646308" y="1652588"/>
                  <a:ext cx="102114" cy="102114"/>
                </a:xfrm>
                <a:prstGeom prst="diamond">
                  <a:avLst/>
                </a:prstGeom>
                <a:noFill/>
                <a:ln w="0">
                  <a:gradFill>
                    <a:gsLst>
                      <a:gs pos="0">
                        <a:srgbClr val="FFD435"/>
                      </a:gs>
                      <a:gs pos="100000">
                        <a:srgbClr val="966316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7" name="菱形 66"/>
                <p:cNvSpPr/>
                <p:nvPr/>
              </p:nvSpPr>
              <p:spPr>
                <a:xfrm>
                  <a:off x="4659522" y="1665802"/>
                  <a:ext cx="75686" cy="75686"/>
                </a:xfrm>
                <a:prstGeom prst="diamond">
                  <a:avLst/>
                </a:prstGeom>
                <a:solidFill>
                  <a:srgbClr val="FFD435"/>
                </a:solidFill>
                <a:ln w="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65" name="直接连接符 64"/>
              <p:cNvCxnSpPr/>
              <p:nvPr/>
            </p:nvCxnSpPr>
            <p:spPr>
              <a:xfrm>
                <a:off x="4033185" y="1703644"/>
                <a:ext cx="616543" cy="1"/>
              </a:xfrm>
              <a:prstGeom prst="line">
                <a:avLst/>
              </a:prstGeom>
              <a:ln w="0">
                <a:gradFill>
                  <a:gsLst>
                    <a:gs pos="100000">
                      <a:srgbClr val="FFD435"/>
                    </a:gs>
                    <a:gs pos="0">
                      <a:srgbClr val="CDB46F">
                        <a:alpha val="0"/>
                      </a:srgb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组合 53"/>
            <p:cNvGrpSpPr/>
            <p:nvPr/>
          </p:nvGrpSpPr>
          <p:grpSpPr>
            <a:xfrm flipH="1">
              <a:off x="7358527" y="984824"/>
              <a:ext cx="813924" cy="87750"/>
              <a:chOff x="4033185" y="1665802"/>
              <a:chExt cx="702023" cy="75686"/>
            </a:xfrm>
          </p:grpSpPr>
          <p:grpSp>
            <p:nvGrpSpPr>
              <p:cNvPr id="56" name="组合 55"/>
              <p:cNvGrpSpPr/>
              <p:nvPr/>
            </p:nvGrpSpPr>
            <p:grpSpPr>
              <a:xfrm>
                <a:off x="4659522" y="1665802"/>
                <a:ext cx="75686" cy="75686"/>
                <a:chOff x="4646308" y="1652588"/>
                <a:chExt cx="102114" cy="102114"/>
              </a:xfrm>
            </p:grpSpPr>
            <p:sp>
              <p:nvSpPr>
                <p:cNvPr id="62" name="菱形 61"/>
                <p:cNvSpPr/>
                <p:nvPr/>
              </p:nvSpPr>
              <p:spPr>
                <a:xfrm>
                  <a:off x="4646308" y="1652588"/>
                  <a:ext cx="102114" cy="102114"/>
                </a:xfrm>
                <a:prstGeom prst="diamond">
                  <a:avLst/>
                </a:prstGeom>
                <a:noFill/>
                <a:ln w="0">
                  <a:gradFill>
                    <a:gsLst>
                      <a:gs pos="0">
                        <a:srgbClr val="FFD435"/>
                      </a:gs>
                      <a:gs pos="100000">
                        <a:srgbClr val="966316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3" name="菱形 62"/>
                <p:cNvSpPr/>
                <p:nvPr/>
              </p:nvSpPr>
              <p:spPr>
                <a:xfrm>
                  <a:off x="4659522" y="1665802"/>
                  <a:ext cx="75686" cy="75686"/>
                </a:xfrm>
                <a:prstGeom prst="diamond">
                  <a:avLst/>
                </a:prstGeom>
                <a:solidFill>
                  <a:srgbClr val="FFD435"/>
                </a:solidFill>
                <a:ln w="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61" name="直接连接符 60"/>
              <p:cNvCxnSpPr/>
              <p:nvPr/>
            </p:nvCxnSpPr>
            <p:spPr>
              <a:xfrm>
                <a:off x="4033185" y="1703644"/>
                <a:ext cx="616543" cy="1"/>
              </a:xfrm>
              <a:prstGeom prst="line">
                <a:avLst/>
              </a:prstGeom>
              <a:ln w="0">
                <a:gradFill>
                  <a:gsLst>
                    <a:gs pos="100000">
                      <a:srgbClr val="FFD435"/>
                    </a:gs>
                    <a:gs pos="0">
                      <a:srgbClr val="CDB46F">
                        <a:alpha val="0"/>
                      </a:srgb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文本框 71"/>
          <p:cNvSpPr txBox="1"/>
          <p:nvPr/>
        </p:nvSpPr>
        <p:spPr>
          <a:xfrm>
            <a:off x="1632585" y="1860550"/>
            <a:ext cx="5374640" cy="3507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indent="0" algn="l" fontAlgn="auto">
              <a:lnSpc>
                <a:spcPct val="150000"/>
              </a:lnSpc>
              <a:buClrTx/>
              <a:buSzTx/>
              <a:buFont typeface="+mj-ea"/>
              <a:buNone/>
            </a:pPr>
            <a:r>
              <a:rPr lang="zh-CN" altLang="en-US" b="1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红线制度</a:t>
            </a:r>
            <a:r>
              <a:rPr lang="zh-CN" altLang="en-US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：</a:t>
            </a:r>
            <a:endParaRPr lang="zh-CN" altLang="en-US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  <a:sym typeface="+mn-ea"/>
            </a:endParaRPr>
          </a:p>
          <a:p>
            <a:pPr lvl="0" indent="0" algn="l" fontAlgn="auto">
              <a:lnSpc>
                <a:spcPct val="150000"/>
              </a:lnSpc>
              <a:buClrTx/>
              <a:buSzTx/>
              <a:buFont typeface="+mj-ea"/>
              <a:buNone/>
            </a:pPr>
            <a:r>
              <a:rPr sz="14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1</a:t>
            </a:r>
            <a:r>
              <a:rPr lang="zh-CN" sz="14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、</a:t>
            </a:r>
            <a:r>
              <a:rPr sz="14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严禁拼单凑单</a:t>
            </a:r>
            <a:r>
              <a:rPr lang="en-US" sz="14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 2</a:t>
            </a:r>
            <a:r>
              <a:rPr lang="zh-CN" altLang="en-US" sz="14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、</a:t>
            </a:r>
            <a:r>
              <a:rPr sz="14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严禁以公司的名义及资源接私活</a:t>
            </a:r>
            <a:r>
              <a:rPr lang="en-US" sz="14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 3</a:t>
            </a:r>
            <a:r>
              <a:rPr lang="zh-CN" altLang="en-US" sz="14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、</a:t>
            </a:r>
            <a:r>
              <a:rPr sz="14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严禁同事间撞单恶意竞价</a:t>
            </a:r>
            <a:r>
              <a:rPr lang="en-US" sz="14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 4</a:t>
            </a:r>
            <a:r>
              <a:rPr lang="zh-CN" altLang="en-US" sz="14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、</a:t>
            </a:r>
            <a:r>
              <a:rPr sz="14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严谨诋毁公司同事传播负面能量</a:t>
            </a:r>
            <a:r>
              <a:rPr lang="en-US" sz="14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 5</a:t>
            </a:r>
            <a:r>
              <a:rPr lang="zh-CN" altLang="en-US" sz="14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、</a:t>
            </a:r>
            <a:r>
              <a:rPr sz="14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严禁语言辱骂不尊重客户</a:t>
            </a:r>
            <a:r>
              <a:rPr lang="en-US" sz="14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 6</a:t>
            </a:r>
            <a:r>
              <a:rPr lang="zh-CN" altLang="en-US" sz="14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、</a:t>
            </a:r>
            <a:r>
              <a:rPr sz="14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严禁私下跟客户吃饭喝酒</a:t>
            </a:r>
            <a:r>
              <a:rPr lang="en-US" sz="14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 7</a:t>
            </a:r>
            <a:r>
              <a:rPr lang="zh-CN" altLang="en-US" sz="14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、</a:t>
            </a:r>
            <a:r>
              <a:rPr sz="14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收礼品要告知上级主管</a:t>
            </a:r>
            <a:r>
              <a:rPr lang="en-US" sz="14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 8</a:t>
            </a:r>
            <a:r>
              <a:rPr lang="zh-CN" altLang="en-US" sz="14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、</a:t>
            </a:r>
            <a:r>
              <a:rPr sz="14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严禁办公室乱搞男女关系</a:t>
            </a:r>
            <a:endParaRPr sz="1400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  <a:sym typeface="+mn-ea"/>
            </a:endParaRPr>
          </a:p>
          <a:p>
            <a:pPr lvl="0" indent="0" algn="l" fontAlgn="auto">
              <a:lnSpc>
                <a:spcPct val="150000"/>
              </a:lnSpc>
              <a:buClrTx/>
              <a:buSzTx/>
              <a:buFont typeface="+mj-ea"/>
              <a:buNone/>
            </a:pPr>
            <a:r>
              <a:rPr lang="zh-CN" altLang="en-US" sz="1800" b="1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三做三不做</a:t>
            </a:r>
            <a:endParaRPr lang="zh-CN" altLang="en-US" sz="1800" b="1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  <a:sym typeface="+mn-ea"/>
            </a:endParaRPr>
          </a:p>
          <a:p>
            <a:pPr lvl="0" indent="0" algn="l" fontAlgn="auto">
              <a:lnSpc>
                <a:spcPct val="150000"/>
              </a:lnSpc>
              <a:buClrTx/>
              <a:buSzTx/>
              <a:buFont typeface="+mj-ea"/>
              <a:buNone/>
            </a:pPr>
            <a:r>
              <a:rPr sz="14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三做：做符合趋势的事情  做高价值且难的事情  做需要时间积累的事情</a:t>
            </a:r>
            <a:endParaRPr sz="1400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  <a:sym typeface="+mn-ea"/>
            </a:endParaRPr>
          </a:p>
          <a:p>
            <a:pPr lvl="0" indent="0" algn="l" fontAlgn="auto">
              <a:lnSpc>
                <a:spcPct val="150000"/>
              </a:lnSpc>
              <a:buClrTx/>
              <a:buSzTx/>
              <a:buFont typeface="+mj-ea"/>
              <a:buNone/>
            </a:pPr>
            <a:r>
              <a:rPr sz="14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三不做：不做跟客户抢生意的事  不做依赖资源的事  不做损害国家利益的事</a:t>
            </a:r>
            <a:endParaRPr sz="1400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  <a:sym typeface="+mn-ea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7296150" y="2109470"/>
            <a:ext cx="3944620" cy="296354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6" r="109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00" y="1141512"/>
            <a:ext cx="10080000" cy="462748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56000" y="1141512"/>
            <a:ext cx="10080000" cy="4574974"/>
          </a:xfrm>
          <a:prstGeom prst="rect">
            <a:avLst/>
          </a:prstGeom>
          <a:gradFill>
            <a:gsLst>
              <a:gs pos="100000">
                <a:srgbClr val="121212">
                  <a:alpha val="80000"/>
                </a:srgbClr>
              </a:gs>
              <a:gs pos="0">
                <a:schemeClr val="tx1">
                  <a:lumMod val="85000"/>
                  <a:lumOff val="15000"/>
                  <a:alpha val="96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DB46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951099" y="983974"/>
            <a:ext cx="10289802" cy="4890052"/>
          </a:xfrm>
          <a:prstGeom prst="rect">
            <a:avLst/>
          </a:prstGeom>
          <a:noFill/>
          <a:ln w="31750">
            <a:gradFill>
              <a:gsLst>
                <a:gs pos="97906">
                  <a:srgbClr val="966316"/>
                </a:gs>
                <a:gs pos="1047">
                  <a:srgbClr val="966316"/>
                </a:gs>
                <a:gs pos="35000">
                  <a:srgbClr val="FFD435"/>
                </a:gs>
                <a:gs pos="65000">
                  <a:srgbClr val="CDB46F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4287129" y="1426655"/>
            <a:ext cx="3619012" cy="583565"/>
            <a:chOff x="4553439" y="736312"/>
            <a:chExt cx="3619012" cy="583565"/>
          </a:xfrm>
        </p:grpSpPr>
        <p:sp>
          <p:nvSpPr>
            <p:cNvPr id="51" name="文本框 50"/>
            <p:cNvSpPr txBox="1"/>
            <p:nvPr/>
          </p:nvSpPr>
          <p:spPr>
            <a:xfrm>
              <a:off x="5040876" y="736312"/>
              <a:ext cx="2644137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3200" dirty="0">
                  <a:solidFill>
                    <a:srgbClr val="D5A63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ll MT" panose="02020503060305020303" pitchFamily="18" charset="0"/>
                  <a:ea typeface="方正清刻本悦宋简体" panose="02000000000000000000" pitchFamily="2" charset="-122"/>
                </a:rPr>
                <a:t>合作单位</a:t>
              </a:r>
              <a:endParaRPr lang="zh-CN" altLang="en-US" sz="3200" dirty="0">
                <a:solidFill>
                  <a:srgbClr val="D5A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ea typeface="方正清刻本悦宋简体" panose="02000000000000000000" pitchFamily="2" charset="-122"/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4553439" y="984824"/>
              <a:ext cx="813924" cy="87750"/>
              <a:chOff x="4033185" y="1665802"/>
              <a:chExt cx="702023" cy="75686"/>
            </a:xfrm>
          </p:grpSpPr>
          <p:grpSp>
            <p:nvGrpSpPr>
              <p:cNvPr id="64" name="组合 63"/>
              <p:cNvGrpSpPr/>
              <p:nvPr/>
            </p:nvGrpSpPr>
            <p:grpSpPr>
              <a:xfrm>
                <a:off x="4659522" y="1665802"/>
                <a:ext cx="75686" cy="75686"/>
                <a:chOff x="4646308" y="1652588"/>
                <a:chExt cx="102114" cy="102114"/>
              </a:xfrm>
            </p:grpSpPr>
            <p:sp>
              <p:nvSpPr>
                <p:cNvPr id="66" name="菱形 65"/>
                <p:cNvSpPr/>
                <p:nvPr/>
              </p:nvSpPr>
              <p:spPr>
                <a:xfrm>
                  <a:off x="4646308" y="1652588"/>
                  <a:ext cx="102114" cy="102114"/>
                </a:xfrm>
                <a:prstGeom prst="diamond">
                  <a:avLst/>
                </a:prstGeom>
                <a:noFill/>
                <a:ln w="0">
                  <a:gradFill>
                    <a:gsLst>
                      <a:gs pos="0">
                        <a:srgbClr val="FFD435"/>
                      </a:gs>
                      <a:gs pos="100000">
                        <a:srgbClr val="966316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7" name="菱形 66"/>
                <p:cNvSpPr/>
                <p:nvPr/>
              </p:nvSpPr>
              <p:spPr>
                <a:xfrm>
                  <a:off x="4659522" y="1665802"/>
                  <a:ext cx="75686" cy="75686"/>
                </a:xfrm>
                <a:prstGeom prst="diamond">
                  <a:avLst/>
                </a:prstGeom>
                <a:solidFill>
                  <a:srgbClr val="FFD435"/>
                </a:solidFill>
                <a:ln w="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65" name="直接连接符 64"/>
              <p:cNvCxnSpPr/>
              <p:nvPr/>
            </p:nvCxnSpPr>
            <p:spPr>
              <a:xfrm>
                <a:off x="4033185" y="1703644"/>
                <a:ext cx="616543" cy="1"/>
              </a:xfrm>
              <a:prstGeom prst="line">
                <a:avLst/>
              </a:prstGeom>
              <a:ln w="0">
                <a:gradFill>
                  <a:gsLst>
                    <a:gs pos="100000">
                      <a:srgbClr val="FFD435"/>
                    </a:gs>
                    <a:gs pos="0">
                      <a:srgbClr val="CDB46F">
                        <a:alpha val="0"/>
                      </a:srgb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组合 53"/>
            <p:cNvGrpSpPr/>
            <p:nvPr/>
          </p:nvGrpSpPr>
          <p:grpSpPr>
            <a:xfrm flipH="1">
              <a:off x="7358527" y="984824"/>
              <a:ext cx="813924" cy="87750"/>
              <a:chOff x="4033185" y="1665802"/>
              <a:chExt cx="702023" cy="75686"/>
            </a:xfrm>
          </p:grpSpPr>
          <p:grpSp>
            <p:nvGrpSpPr>
              <p:cNvPr id="56" name="组合 55"/>
              <p:cNvGrpSpPr/>
              <p:nvPr/>
            </p:nvGrpSpPr>
            <p:grpSpPr>
              <a:xfrm>
                <a:off x="4659522" y="1665802"/>
                <a:ext cx="75686" cy="75686"/>
                <a:chOff x="4646308" y="1652588"/>
                <a:chExt cx="102114" cy="102114"/>
              </a:xfrm>
            </p:grpSpPr>
            <p:sp>
              <p:nvSpPr>
                <p:cNvPr id="62" name="菱形 61"/>
                <p:cNvSpPr/>
                <p:nvPr/>
              </p:nvSpPr>
              <p:spPr>
                <a:xfrm>
                  <a:off x="4646308" y="1652588"/>
                  <a:ext cx="102114" cy="102114"/>
                </a:xfrm>
                <a:prstGeom prst="diamond">
                  <a:avLst/>
                </a:prstGeom>
                <a:noFill/>
                <a:ln w="0">
                  <a:gradFill>
                    <a:gsLst>
                      <a:gs pos="0">
                        <a:srgbClr val="FFD435"/>
                      </a:gs>
                      <a:gs pos="100000">
                        <a:srgbClr val="966316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3" name="菱形 62"/>
                <p:cNvSpPr/>
                <p:nvPr/>
              </p:nvSpPr>
              <p:spPr>
                <a:xfrm>
                  <a:off x="4659522" y="1665802"/>
                  <a:ext cx="75686" cy="75686"/>
                </a:xfrm>
                <a:prstGeom prst="diamond">
                  <a:avLst/>
                </a:prstGeom>
                <a:solidFill>
                  <a:srgbClr val="FFD435"/>
                </a:solidFill>
                <a:ln w="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61" name="直接连接符 60"/>
              <p:cNvCxnSpPr/>
              <p:nvPr/>
            </p:nvCxnSpPr>
            <p:spPr>
              <a:xfrm>
                <a:off x="4033185" y="1703644"/>
                <a:ext cx="616543" cy="1"/>
              </a:xfrm>
              <a:prstGeom prst="line">
                <a:avLst/>
              </a:prstGeom>
              <a:ln w="0">
                <a:gradFill>
                  <a:gsLst>
                    <a:gs pos="100000">
                      <a:srgbClr val="FFD435"/>
                    </a:gs>
                    <a:gs pos="0">
                      <a:srgbClr val="CDB46F">
                        <a:alpha val="0"/>
                      </a:srgb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文本框 71"/>
          <p:cNvSpPr txBox="1"/>
          <p:nvPr/>
        </p:nvSpPr>
        <p:spPr>
          <a:xfrm>
            <a:off x="1708785" y="2138045"/>
            <a:ext cx="545973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16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齐鲁制药、雷克萨斯 、水发集团 、都市丽人 、浪潮集团 、城投集团 、山东三联集团、  山东电力集团  、海信集团  、山东三箭集团  、山东省高级人民法院、 济南市体育局 、山东理工大学 、济南师范齐鲁学院 、山东师范大学 、 济南幼儿师范学院、 山东技术学院 、山东高速集团 、山东省黄金集团 、山东航空集团 、山东新华鲁抗药业集团 、山东三庆房地产公司 、山东三陆置业集团有限公司、 山东博士伦福瑞达制药有限公司等</a:t>
            </a:r>
            <a:endParaRPr lang="zh-CN" altLang="en-US" sz="1600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  <a:sym typeface="+mn-ea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7296150" y="2109470"/>
            <a:ext cx="3944620" cy="296354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6" r="109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00" y="1141512"/>
            <a:ext cx="10080000" cy="462748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56000" y="1141512"/>
            <a:ext cx="10080000" cy="4574974"/>
          </a:xfrm>
          <a:prstGeom prst="rect">
            <a:avLst/>
          </a:prstGeom>
          <a:gradFill>
            <a:gsLst>
              <a:gs pos="100000">
                <a:srgbClr val="121212">
                  <a:alpha val="70000"/>
                </a:srgbClr>
              </a:gs>
              <a:gs pos="0">
                <a:schemeClr val="tx1">
                  <a:lumMod val="85000"/>
                  <a:lumOff val="15000"/>
                  <a:alpha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DB46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951099" y="983974"/>
            <a:ext cx="10289802" cy="4890052"/>
          </a:xfrm>
          <a:prstGeom prst="rect">
            <a:avLst/>
          </a:prstGeom>
          <a:noFill/>
          <a:ln w="31750">
            <a:gradFill>
              <a:gsLst>
                <a:gs pos="97906">
                  <a:srgbClr val="966316"/>
                </a:gs>
                <a:gs pos="1047">
                  <a:srgbClr val="966316"/>
                </a:gs>
                <a:gs pos="35000">
                  <a:srgbClr val="FFD435"/>
                </a:gs>
                <a:gs pos="65000">
                  <a:srgbClr val="CDB46F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945130" y="2797810"/>
            <a:ext cx="63017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dirty="0"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50800" dir="2700000" algn="tl">
                    <a:schemeClr val="tx1"/>
                  </a:outerShdw>
                </a:effectLst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谢谢观看</a:t>
            </a:r>
            <a:endParaRPr lang="zh-CN" altLang="en-US" sz="6000" dirty="0">
              <a:blipFill>
                <a:blip r:embed="rId3"/>
                <a:stretch>
                  <a:fillRect/>
                </a:stretch>
              </a:blipFill>
              <a:effectLst>
                <a:outerShdw blurRad="38100" dist="50800" dir="2700000" algn="tl">
                  <a:schemeClr val="tx1"/>
                </a:outerShdw>
              </a:effectLst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3891988" y="1468264"/>
            <a:ext cx="4408024" cy="461665"/>
            <a:chOff x="4065249" y="1468264"/>
            <a:chExt cx="4408024" cy="461665"/>
          </a:xfrm>
        </p:grpSpPr>
        <p:sp>
          <p:nvSpPr>
            <p:cNvPr id="23" name="文本框 22"/>
            <p:cNvSpPr txBox="1"/>
            <p:nvPr/>
          </p:nvSpPr>
          <p:spPr>
            <a:xfrm>
              <a:off x="4947192" y="1468264"/>
              <a:ext cx="26441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D5A63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ll MT" panose="02020503060305020303" pitchFamily="18" charset="0"/>
                  <a:ea typeface="方正清刻本悦宋简体" panose="02000000000000000000" pitchFamily="2" charset="-122"/>
                </a:rPr>
                <a:t>THANKS YOU</a:t>
              </a:r>
              <a:endParaRPr lang="zh-CN" altLang="en-US" sz="2400" dirty="0">
                <a:solidFill>
                  <a:srgbClr val="D5A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ea typeface="方正清刻本悦宋简体" panose="02000000000000000000" pitchFamily="2" charset="-122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4065249" y="1655223"/>
              <a:ext cx="813924" cy="87750"/>
              <a:chOff x="4033185" y="1665802"/>
              <a:chExt cx="702023" cy="75686"/>
            </a:xfrm>
          </p:grpSpPr>
          <p:grpSp>
            <p:nvGrpSpPr>
              <p:cNvPr id="27" name="组合 26"/>
              <p:cNvGrpSpPr/>
              <p:nvPr/>
            </p:nvGrpSpPr>
            <p:grpSpPr>
              <a:xfrm>
                <a:off x="4659522" y="1665802"/>
                <a:ext cx="75686" cy="75686"/>
                <a:chOff x="4646308" y="1652588"/>
                <a:chExt cx="102114" cy="102114"/>
              </a:xfrm>
            </p:grpSpPr>
            <p:sp>
              <p:nvSpPr>
                <p:cNvPr id="24" name="菱形 23"/>
                <p:cNvSpPr/>
                <p:nvPr/>
              </p:nvSpPr>
              <p:spPr>
                <a:xfrm>
                  <a:off x="4646308" y="1652588"/>
                  <a:ext cx="102114" cy="102114"/>
                </a:xfrm>
                <a:prstGeom prst="diamond">
                  <a:avLst/>
                </a:prstGeom>
                <a:noFill/>
                <a:ln w="0">
                  <a:gradFill>
                    <a:gsLst>
                      <a:gs pos="0">
                        <a:srgbClr val="FFD435"/>
                      </a:gs>
                      <a:gs pos="100000">
                        <a:srgbClr val="966316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" name="菱形 24"/>
                <p:cNvSpPr/>
                <p:nvPr/>
              </p:nvSpPr>
              <p:spPr>
                <a:xfrm>
                  <a:off x="4659522" y="1665802"/>
                  <a:ext cx="75686" cy="75686"/>
                </a:xfrm>
                <a:prstGeom prst="diamond">
                  <a:avLst/>
                </a:prstGeom>
                <a:solidFill>
                  <a:srgbClr val="FFD435"/>
                </a:solidFill>
                <a:ln w="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29" name="直接连接符 28"/>
              <p:cNvCxnSpPr/>
              <p:nvPr/>
            </p:nvCxnSpPr>
            <p:spPr>
              <a:xfrm>
                <a:off x="4033185" y="1703644"/>
                <a:ext cx="616543" cy="1"/>
              </a:xfrm>
              <a:prstGeom prst="line">
                <a:avLst/>
              </a:prstGeom>
              <a:ln w="0">
                <a:gradFill>
                  <a:gsLst>
                    <a:gs pos="100000">
                      <a:srgbClr val="FFD435"/>
                    </a:gs>
                    <a:gs pos="0">
                      <a:srgbClr val="CDB46F">
                        <a:alpha val="0"/>
                      </a:srgb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组合 33"/>
            <p:cNvGrpSpPr/>
            <p:nvPr/>
          </p:nvGrpSpPr>
          <p:grpSpPr>
            <a:xfrm flipH="1">
              <a:off x="7659349" y="1655223"/>
              <a:ext cx="813924" cy="87750"/>
              <a:chOff x="4033185" y="1665802"/>
              <a:chExt cx="702023" cy="75686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4659522" y="1665802"/>
                <a:ext cx="75686" cy="75686"/>
                <a:chOff x="4646308" y="1652588"/>
                <a:chExt cx="102114" cy="102114"/>
              </a:xfrm>
            </p:grpSpPr>
            <p:sp>
              <p:nvSpPr>
                <p:cNvPr id="37" name="菱形 36"/>
                <p:cNvSpPr/>
                <p:nvPr/>
              </p:nvSpPr>
              <p:spPr>
                <a:xfrm>
                  <a:off x="4646308" y="1652588"/>
                  <a:ext cx="102114" cy="102114"/>
                </a:xfrm>
                <a:prstGeom prst="diamond">
                  <a:avLst/>
                </a:prstGeom>
                <a:noFill/>
                <a:ln w="0">
                  <a:gradFill>
                    <a:gsLst>
                      <a:gs pos="0">
                        <a:srgbClr val="FFD435"/>
                      </a:gs>
                      <a:gs pos="100000">
                        <a:srgbClr val="966316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菱形 37"/>
                <p:cNvSpPr/>
                <p:nvPr/>
              </p:nvSpPr>
              <p:spPr>
                <a:xfrm>
                  <a:off x="4659522" y="1665802"/>
                  <a:ext cx="75686" cy="75686"/>
                </a:xfrm>
                <a:prstGeom prst="diamond">
                  <a:avLst/>
                </a:prstGeom>
                <a:solidFill>
                  <a:srgbClr val="FFD435"/>
                </a:solidFill>
                <a:ln w="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6" name="直接连接符 35"/>
              <p:cNvCxnSpPr/>
              <p:nvPr/>
            </p:nvCxnSpPr>
            <p:spPr>
              <a:xfrm>
                <a:off x="4033185" y="1703644"/>
                <a:ext cx="616543" cy="1"/>
              </a:xfrm>
              <a:prstGeom prst="line">
                <a:avLst/>
              </a:prstGeom>
              <a:ln w="0">
                <a:gradFill>
                  <a:gsLst>
                    <a:gs pos="100000">
                      <a:srgbClr val="FFD435"/>
                    </a:gs>
                    <a:gs pos="0">
                      <a:srgbClr val="CDB46F">
                        <a:alpha val="0"/>
                      </a:srgb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1056000" y="1140877"/>
            <a:ext cx="10080000" cy="4574974"/>
          </a:xfrm>
          <a:prstGeom prst="rect">
            <a:avLst/>
          </a:prstGeom>
          <a:gradFill>
            <a:gsLst>
              <a:gs pos="100000">
                <a:srgbClr val="121212">
                  <a:alpha val="70000"/>
                </a:srgbClr>
              </a:gs>
              <a:gs pos="0">
                <a:schemeClr val="tx1">
                  <a:lumMod val="85000"/>
                  <a:lumOff val="15000"/>
                  <a:alpha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CDB46F"/>
              </a:solidFill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458468" y="492467"/>
            <a:ext cx="11061700" cy="58730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文本框 71"/>
          <p:cNvSpPr txBox="1"/>
          <p:nvPr/>
        </p:nvSpPr>
        <p:spPr>
          <a:xfrm>
            <a:off x="5512338" y="2532642"/>
            <a:ext cx="6066204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+mj-ea"/>
                <a:ea typeface="+mj-ea"/>
                <a:sym typeface="+mn-ea"/>
              </a:rPr>
              <a:t>山东信和会计师事务所合伙人</a:t>
            </a:r>
            <a:endParaRPr lang="zh-CN" altLang="en-US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+mj-ea"/>
              <a:ea typeface="+mj-ea"/>
              <a:sym typeface="+mn-ea"/>
            </a:endParaRPr>
          </a:p>
          <a:p>
            <a:pPr lvl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+mj-ea"/>
                <a:ea typeface="+mj-ea"/>
                <a:sym typeface="+mn-ea"/>
              </a:rPr>
              <a:t>山东税源税务师事务所合伙人</a:t>
            </a:r>
            <a:endParaRPr lang="zh-CN" altLang="en-US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+mj-ea"/>
              <a:ea typeface="+mj-ea"/>
              <a:sym typeface="+mn-ea"/>
            </a:endParaRPr>
          </a:p>
          <a:p>
            <a:pPr lvl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+mj-ea"/>
                <a:ea typeface="+mj-ea"/>
                <a:sym typeface="+mn-ea"/>
              </a:rPr>
              <a:t>山东旷林财税事务所合伙人</a:t>
            </a:r>
            <a:endParaRPr lang="zh-CN" altLang="en-US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+mj-ea"/>
              <a:ea typeface="+mj-ea"/>
              <a:sym typeface="+mn-ea"/>
            </a:endParaRPr>
          </a:p>
          <a:p>
            <a:pPr lvl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+mj-ea"/>
                <a:ea typeface="+mj-ea"/>
                <a:sym typeface="+mn-ea"/>
              </a:rPr>
              <a:t>山东旷林管理咨询有限公司合伙人</a:t>
            </a:r>
            <a:endParaRPr lang="zh-CN" altLang="en-US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+mj-ea"/>
              <a:ea typeface="+mj-ea"/>
              <a:sym typeface="+mn-ea"/>
            </a:endParaRPr>
          </a:p>
          <a:p>
            <a:pPr lvl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+mj-ea"/>
                <a:ea typeface="+mj-ea"/>
                <a:sym typeface="+mn-ea"/>
              </a:rPr>
              <a:t>山东信诚资产评估有限公司合伙人</a:t>
            </a:r>
            <a:endParaRPr lang="zh-CN" altLang="en-US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+mj-ea"/>
              <a:ea typeface="+mj-ea"/>
              <a:sym typeface="+mn-ea"/>
            </a:endParaRPr>
          </a:p>
          <a:p>
            <a:pPr lvl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+mj-ea"/>
                <a:ea typeface="+mj-ea"/>
                <a:sym typeface="+mn-ea"/>
              </a:rPr>
              <a:t>北京中昌工程咨询有限公司山东分公司合伙人</a:t>
            </a:r>
            <a:endParaRPr lang="zh-CN" altLang="en-US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+mj-ea"/>
              <a:ea typeface="+mj-ea"/>
              <a:sym typeface="+mn-ea"/>
            </a:endParaRPr>
          </a:p>
        </p:txBody>
      </p:sp>
      <p:pic>
        <p:nvPicPr>
          <p:cNvPr id="2" name="图片占位符 13" descr="E:\信和集团文件\设计\微信图片_20210906162110.jpg微信图片_20210906162110"/>
          <p:cNvPicPr>
            <a:picLocks noGrp="1" noChangeAspect="1"/>
          </p:cNvPicPr>
          <p:nvPr/>
        </p:nvPicPr>
        <p:blipFill>
          <a:blip r:embed="rId1">
            <a:lum contrast="18000"/>
          </a:blip>
          <a:srcRect/>
          <a:stretch>
            <a:fillRect/>
          </a:stretch>
        </p:blipFill>
        <p:spPr>
          <a:xfrm>
            <a:off x="1393190" y="1678305"/>
            <a:ext cx="3507740" cy="3507740"/>
          </a:xfrm>
          <a:prstGeom prst="roundRect">
            <a:avLst>
              <a:gd name="adj" fmla="val 8937"/>
            </a:avLst>
          </a:prstGeom>
          <a:effectLst>
            <a:outerShdw blurRad="50800" dist="38100" dir="2700000" algn="tl" rotWithShape="0">
              <a:prstClr val="black">
                <a:alpha val="37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5512435" y="1705610"/>
            <a:ext cx="40443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600" b="1" dirty="0">
                <a:solidFill>
                  <a:srgbClr val="D5A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ea typeface="方正清刻本悦宋简体" panose="02000000000000000000" pitchFamily="2" charset="-122"/>
                <a:sym typeface="+mn-ea"/>
              </a:rPr>
              <a:t>乙铭</a:t>
            </a:r>
            <a:endParaRPr lang="zh-CN" altLang="en-US" sz="3600" b="1" dirty="0">
              <a:solidFill>
                <a:srgbClr val="D5A6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  <a:ea typeface="方正清刻本悦宋简体" panose="02000000000000000000" pitchFamily="2" charset="-122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51099" y="983339"/>
            <a:ext cx="10289802" cy="4890052"/>
          </a:xfrm>
          <a:prstGeom prst="rect">
            <a:avLst/>
          </a:prstGeom>
          <a:noFill/>
          <a:ln w="31750">
            <a:gradFill>
              <a:gsLst>
                <a:gs pos="97906">
                  <a:srgbClr val="966316"/>
                </a:gs>
                <a:gs pos="1047">
                  <a:srgbClr val="966316"/>
                </a:gs>
                <a:gs pos="35000">
                  <a:srgbClr val="FFD435"/>
                </a:gs>
                <a:gs pos="65000">
                  <a:srgbClr val="CDB46F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2" grpId="0"/>
      <p:bldP spid="7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6" r="109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9" name="矩形 68"/>
          <p:cNvSpPr/>
          <p:nvPr/>
        </p:nvSpPr>
        <p:spPr>
          <a:xfrm>
            <a:off x="429893" y="514692"/>
            <a:ext cx="11061700" cy="582832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287129" y="648145"/>
            <a:ext cx="3619012" cy="584775"/>
            <a:chOff x="4553439" y="736312"/>
            <a:chExt cx="3619012" cy="584775"/>
          </a:xfrm>
        </p:grpSpPr>
        <p:sp>
          <p:nvSpPr>
            <p:cNvPr id="51" name="文本框 50"/>
            <p:cNvSpPr txBox="1"/>
            <p:nvPr/>
          </p:nvSpPr>
          <p:spPr>
            <a:xfrm>
              <a:off x="5040876" y="736312"/>
              <a:ext cx="26441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D5A63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ll MT" panose="02020503060305020303" pitchFamily="18" charset="0"/>
                  <a:ea typeface="方正清刻本悦宋简体" panose="02000000000000000000" pitchFamily="2" charset="-122"/>
                </a:rPr>
                <a:t>公司简介</a:t>
              </a:r>
              <a:endParaRPr lang="zh-CN" altLang="en-US" sz="3200" dirty="0">
                <a:solidFill>
                  <a:srgbClr val="D5A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ea typeface="方正清刻本悦宋简体" panose="02000000000000000000" pitchFamily="2" charset="-122"/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4553439" y="984824"/>
              <a:ext cx="813924" cy="87750"/>
              <a:chOff x="4033185" y="1665802"/>
              <a:chExt cx="702023" cy="75686"/>
            </a:xfrm>
          </p:grpSpPr>
          <p:grpSp>
            <p:nvGrpSpPr>
              <p:cNvPr id="64" name="组合 63"/>
              <p:cNvGrpSpPr/>
              <p:nvPr/>
            </p:nvGrpSpPr>
            <p:grpSpPr>
              <a:xfrm>
                <a:off x="4659522" y="1665802"/>
                <a:ext cx="75686" cy="75686"/>
                <a:chOff x="4646308" y="1652588"/>
                <a:chExt cx="102114" cy="102114"/>
              </a:xfrm>
            </p:grpSpPr>
            <p:sp>
              <p:nvSpPr>
                <p:cNvPr id="66" name="菱形 65"/>
                <p:cNvSpPr/>
                <p:nvPr/>
              </p:nvSpPr>
              <p:spPr>
                <a:xfrm>
                  <a:off x="4646308" y="1652588"/>
                  <a:ext cx="102114" cy="102114"/>
                </a:xfrm>
                <a:prstGeom prst="diamond">
                  <a:avLst/>
                </a:prstGeom>
                <a:noFill/>
                <a:ln w="0">
                  <a:gradFill>
                    <a:gsLst>
                      <a:gs pos="0">
                        <a:srgbClr val="FFD435"/>
                      </a:gs>
                      <a:gs pos="100000">
                        <a:srgbClr val="966316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7" name="菱形 66"/>
                <p:cNvSpPr/>
                <p:nvPr/>
              </p:nvSpPr>
              <p:spPr>
                <a:xfrm>
                  <a:off x="4659522" y="1665802"/>
                  <a:ext cx="75686" cy="75686"/>
                </a:xfrm>
                <a:prstGeom prst="diamond">
                  <a:avLst/>
                </a:prstGeom>
                <a:solidFill>
                  <a:srgbClr val="FFD435"/>
                </a:solidFill>
                <a:ln w="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65" name="直接连接符 64"/>
              <p:cNvCxnSpPr/>
              <p:nvPr/>
            </p:nvCxnSpPr>
            <p:spPr>
              <a:xfrm>
                <a:off x="4033185" y="1703644"/>
                <a:ext cx="616543" cy="1"/>
              </a:xfrm>
              <a:prstGeom prst="line">
                <a:avLst/>
              </a:prstGeom>
              <a:ln w="0">
                <a:gradFill>
                  <a:gsLst>
                    <a:gs pos="100000">
                      <a:srgbClr val="FFD435"/>
                    </a:gs>
                    <a:gs pos="0">
                      <a:srgbClr val="CDB46F">
                        <a:alpha val="0"/>
                      </a:srgb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组合 53"/>
            <p:cNvGrpSpPr/>
            <p:nvPr/>
          </p:nvGrpSpPr>
          <p:grpSpPr>
            <a:xfrm flipH="1">
              <a:off x="7358527" y="984824"/>
              <a:ext cx="813924" cy="87750"/>
              <a:chOff x="4033185" y="1665802"/>
              <a:chExt cx="702023" cy="75686"/>
            </a:xfrm>
          </p:grpSpPr>
          <p:grpSp>
            <p:nvGrpSpPr>
              <p:cNvPr id="56" name="组合 55"/>
              <p:cNvGrpSpPr/>
              <p:nvPr/>
            </p:nvGrpSpPr>
            <p:grpSpPr>
              <a:xfrm>
                <a:off x="4659522" y="1665802"/>
                <a:ext cx="75686" cy="75686"/>
                <a:chOff x="4646308" y="1652588"/>
                <a:chExt cx="102114" cy="102114"/>
              </a:xfrm>
            </p:grpSpPr>
            <p:sp>
              <p:nvSpPr>
                <p:cNvPr id="62" name="菱形 61"/>
                <p:cNvSpPr/>
                <p:nvPr/>
              </p:nvSpPr>
              <p:spPr>
                <a:xfrm>
                  <a:off x="4646308" y="1652588"/>
                  <a:ext cx="102114" cy="102114"/>
                </a:xfrm>
                <a:prstGeom prst="diamond">
                  <a:avLst/>
                </a:prstGeom>
                <a:noFill/>
                <a:ln w="0">
                  <a:gradFill>
                    <a:gsLst>
                      <a:gs pos="0">
                        <a:srgbClr val="FFD435"/>
                      </a:gs>
                      <a:gs pos="100000">
                        <a:srgbClr val="966316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3" name="菱形 62"/>
                <p:cNvSpPr/>
                <p:nvPr/>
              </p:nvSpPr>
              <p:spPr>
                <a:xfrm>
                  <a:off x="4659522" y="1665802"/>
                  <a:ext cx="75686" cy="75686"/>
                </a:xfrm>
                <a:prstGeom prst="diamond">
                  <a:avLst/>
                </a:prstGeom>
                <a:solidFill>
                  <a:srgbClr val="FFD435"/>
                </a:solidFill>
                <a:ln w="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61" name="直接连接符 60"/>
              <p:cNvCxnSpPr/>
              <p:nvPr/>
            </p:nvCxnSpPr>
            <p:spPr>
              <a:xfrm>
                <a:off x="4033185" y="1703644"/>
                <a:ext cx="616543" cy="1"/>
              </a:xfrm>
              <a:prstGeom prst="line">
                <a:avLst/>
              </a:prstGeom>
              <a:ln w="0">
                <a:gradFill>
                  <a:gsLst>
                    <a:gs pos="100000">
                      <a:srgbClr val="FFD435"/>
                    </a:gs>
                    <a:gs pos="0">
                      <a:srgbClr val="CDB46F">
                        <a:alpha val="0"/>
                      </a:srgb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矩形 69"/>
          <p:cNvSpPr/>
          <p:nvPr/>
        </p:nvSpPr>
        <p:spPr>
          <a:xfrm>
            <a:off x="7190740" y="1824990"/>
            <a:ext cx="4323715" cy="32480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62025" y="1929130"/>
            <a:ext cx="5968365" cy="2999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</a:rPr>
              <a:t>        </a:t>
            </a:r>
            <a:r>
              <a:rPr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</a:rPr>
              <a:t>山东信和集团是一所综合性的财税机构，在行业内拥有领先地位。2003年成立，员工150余人，办公面积2000平，我们的宗旨是以最小的成本帮助企业创造最大的价值。 旗下有山东信和有限责任会计师事务所、山东税源税务师事务所有限公司、山东旷林财税事务所有限公司、北京中昌工程咨询有限公司山东分公司、山东信诚资产评估有限公司等多个企业</a:t>
            </a:r>
            <a:endParaRPr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</a:endParaRPr>
          </a:p>
        </p:txBody>
      </p:sp>
      <p:pic>
        <p:nvPicPr>
          <p:cNvPr id="8" name="图片 7" descr="图标+信和集团（金色）信和集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80" y="648335"/>
            <a:ext cx="1842770" cy="418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5" grpId="0"/>
      <p:bldP spid="70" grpId="1" animBg="1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7190687" y="1471131"/>
            <a:ext cx="6000662" cy="5060100"/>
            <a:chOff x="787401" y="2021815"/>
            <a:chExt cx="3759198" cy="3169970"/>
          </a:xfrm>
        </p:grpSpPr>
        <p:sp>
          <p:nvSpPr>
            <p:cNvPr id="18" name="矩形 17"/>
            <p:cNvSpPr/>
            <p:nvPr>
              <p:custDataLst>
                <p:tags r:id="rId1"/>
              </p:custDataLst>
            </p:nvPr>
          </p:nvSpPr>
          <p:spPr>
            <a:xfrm>
              <a:off x="927100" y="2229852"/>
              <a:ext cx="3479800" cy="1944215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9" name="图片 1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87401" y="2021815"/>
              <a:ext cx="3759198" cy="316997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17000" endPos="37000" dir="5400000" sy="-100000" algn="bl" rotWithShape="0"/>
            </a:effectLst>
          </p:spPr>
        </p:pic>
      </p:grpSp>
      <p:grpSp>
        <p:nvGrpSpPr>
          <p:cNvPr id="25" name="组合 24"/>
          <p:cNvGrpSpPr/>
          <p:nvPr/>
        </p:nvGrpSpPr>
        <p:grpSpPr>
          <a:xfrm>
            <a:off x="1220470" y="2060575"/>
            <a:ext cx="4917440" cy="582930"/>
            <a:chOff x="1756" y="3200"/>
            <a:chExt cx="7744" cy="918"/>
          </a:xfrm>
        </p:grpSpPr>
        <p:sp>
          <p:nvSpPr>
            <p:cNvPr id="3" name="文本框 2"/>
            <p:cNvSpPr txBox="1"/>
            <p:nvPr/>
          </p:nvSpPr>
          <p:spPr>
            <a:xfrm>
              <a:off x="2708" y="3200"/>
              <a:ext cx="679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D5A63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ll MT" panose="02020503060305020303" pitchFamily="18" charset="0"/>
                  <a:ea typeface="方正清刻本悦宋简体" panose="02000000000000000000" pitchFamily="2" charset="-122"/>
                </a:rPr>
                <a:t>山东信和会计师事务所</a:t>
              </a:r>
              <a:endParaRPr lang="zh-CN" altLang="en-US" sz="3200" dirty="0">
                <a:solidFill>
                  <a:srgbClr val="D5A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ea typeface="方正清刻本悦宋简体" panose="02000000000000000000" pitchFamily="2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1756" y="3248"/>
              <a:ext cx="822" cy="822"/>
              <a:chOff x="1179" y="7757"/>
              <a:chExt cx="1304" cy="1304"/>
            </a:xfrm>
          </p:grpSpPr>
          <p:sp>
            <p:nvSpPr>
              <p:cNvPr id="24" name="流程图: 接点 23"/>
              <p:cNvSpPr/>
              <p:nvPr/>
            </p:nvSpPr>
            <p:spPr>
              <a:xfrm>
                <a:off x="1260" y="7838"/>
                <a:ext cx="1143" cy="1143"/>
              </a:xfrm>
              <a:prstGeom prst="flowChartConnector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流程图: 接点 22"/>
              <p:cNvSpPr/>
              <p:nvPr/>
            </p:nvSpPr>
            <p:spPr>
              <a:xfrm>
                <a:off x="1179" y="7757"/>
                <a:ext cx="1304" cy="1304"/>
              </a:xfrm>
              <a:prstGeom prst="flowChartConnector">
                <a:avLst/>
              </a:prstGeom>
              <a:noFill/>
              <a:ln w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1"/>
                </a:gra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Freeform 214"/>
              <p:cNvSpPr>
                <a:spLocks noEditPoints="1"/>
              </p:cNvSpPr>
              <p:nvPr/>
            </p:nvSpPr>
            <p:spPr bwMode="auto">
              <a:xfrm>
                <a:off x="1442" y="8016"/>
                <a:ext cx="779" cy="786"/>
              </a:xfrm>
              <a:custGeom>
                <a:avLst/>
                <a:gdLst>
                  <a:gd name="T0" fmla="*/ 61 w 160"/>
                  <a:gd name="T1" fmla="*/ 49 h 160"/>
                  <a:gd name="T2" fmla="*/ 71 w 160"/>
                  <a:gd name="T3" fmla="*/ 86 h 160"/>
                  <a:gd name="T4" fmla="*/ 68 w 160"/>
                  <a:gd name="T5" fmla="*/ 83 h 160"/>
                  <a:gd name="T6" fmla="*/ 65 w 160"/>
                  <a:gd name="T7" fmla="*/ 80 h 160"/>
                  <a:gd name="T8" fmla="*/ 62 w 160"/>
                  <a:gd name="T9" fmla="*/ 84 h 160"/>
                  <a:gd name="T10" fmla="*/ 1 w 160"/>
                  <a:gd name="T11" fmla="*/ 146 h 160"/>
                  <a:gd name="T12" fmla="*/ 10 w 160"/>
                  <a:gd name="T13" fmla="*/ 159 h 160"/>
                  <a:gd name="T14" fmla="*/ 14 w 160"/>
                  <a:gd name="T15" fmla="*/ 159 h 160"/>
                  <a:gd name="T16" fmla="*/ 76 w 160"/>
                  <a:gd name="T17" fmla="*/ 98 h 160"/>
                  <a:gd name="T18" fmla="*/ 80 w 160"/>
                  <a:gd name="T19" fmla="*/ 98 h 160"/>
                  <a:gd name="T20" fmla="*/ 74 w 160"/>
                  <a:gd name="T21" fmla="*/ 89 h 160"/>
                  <a:gd name="T22" fmla="*/ 111 w 160"/>
                  <a:gd name="T23" fmla="*/ 99 h 160"/>
                  <a:gd name="T24" fmla="*/ 111 w 160"/>
                  <a:gd name="T25" fmla="*/ 0 h 160"/>
                  <a:gd name="T26" fmla="*/ 6 w 160"/>
                  <a:gd name="T27" fmla="*/ 148 h 160"/>
                  <a:gd name="T28" fmla="*/ 72 w 160"/>
                  <a:gd name="T29" fmla="*/ 94 h 160"/>
                  <a:gd name="T30" fmla="*/ 111 w 160"/>
                  <a:gd name="T31" fmla="*/ 94 h 160"/>
                  <a:gd name="T32" fmla="*/ 111 w 160"/>
                  <a:gd name="T33" fmla="*/ 5 h 160"/>
                  <a:gd name="T34" fmla="*/ 111 w 160"/>
                  <a:gd name="T35" fmla="*/ 94 h 160"/>
                  <a:gd name="T36" fmla="*/ 71 w 160"/>
                  <a:gd name="T37" fmla="*/ 49 h 160"/>
                  <a:gd name="T38" fmla="*/ 134 w 160"/>
                  <a:gd name="T39" fmla="*/ 81 h 160"/>
                  <a:gd name="T40" fmla="*/ 131 w 160"/>
                  <a:gd name="T41" fmla="*/ 77 h 160"/>
                  <a:gd name="T42" fmla="*/ 77 w 160"/>
                  <a:gd name="T43" fmla="*/ 49 h 160"/>
                  <a:gd name="T44" fmla="*/ 145 w 160"/>
                  <a:gd name="T45" fmla="*/ 49 h 160"/>
                  <a:gd name="T46" fmla="*/ 138 w 160"/>
                  <a:gd name="T47" fmla="*/ 73 h 160"/>
                  <a:gd name="T48" fmla="*/ 150 w 160"/>
                  <a:gd name="T49" fmla="*/ 49 h 160"/>
                  <a:gd name="T50" fmla="*/ 111 w 160"/>
                  <a:gd name="T51" fmla="*/ 70 h 160"/>
                  <a:gd name="T52" fmla="*/ 111 w 160"/>
                  <a:gd name="T53" fmla="*/ 75 h 160"/>
                  <a:gd name="T54" fmla="*/ 111 w 160"/>
                  <a:gd name="T55" fmla="*/ 24 h 160"/>
                  <a:gd name="T56" fmla="*/ 96 w 160"/>
                  <a:gd name="T57" fmla="*/ 31 h 160"/>
                  <a:gd name="T58" fmla="*/ 111 w 160"/>
                  <a:gd name="T59" fmla="*/ 29 h 160"/>
                  <a:gd name="T60" fmla="*/ 111 w 160"/>
                  <a:gd name="T61" fmla="*/ 70 h 160"/>
                  <a:gd name="T62" fmla="*/ 85 w 160"/>
                  <a:gd name="T63" fmla="*/ 49 h 160"/>
                  <a:gd name="T64" fmla="*/ 90 w 160"/>
                  <a:gd name="T65" fmla="*/ 49 h 160"/>
                  <a:gd name="T66" fmla="*/ 93 w 160"/>
                  <a:gd name="T67" fmla="*/ 3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0" h="160">
                    <a:moveTo>
                      <a:pt x="111" y="0"/>
                    </a:moveTo>
                    <a:cubicBezTo>
                      <a:pt x="83" y="0"/>
                      <a:pt x="61" y="22"/>
                      <a:pt x="61" y="49"/>
                    </a:cubicBezTo>
                    <a:cubicBezTo>
                      <a:pt x="61" y="62"/>
                      <a:pt x="66" y="74"/>
                      <a:pt x="74" y="82"/>
                    </a:cubicBezTo>
                    <a:cubicBezTo>
                      <a:pt x="71" y="86"/>
                      <a:pt x="71" y="86"/>
                      <a:pt x="71" y="86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8" y="83"/>
                      <a:pt x="68" y="83"/>
                      <a:pt x="67" y="83"/>
                    </a:cubicBezTo>
                    <a:cubicBezTo>
                      <a:pt x="65" y="80"/>
                      <a:pt x="65" y="80"/>
                      <a:pt x="65" y="80"/>
                    </a:cubicBezTo>
                    <a:cubicBezTo>
                      <a:pt x="64" y="79"/>
                      <a:pt x="63" y="79"/>
                      <a:pt x="62" y="80"/>
                    </a:cubicBezTo>
                    <a:cubicBezTo>
                      <a:pt x="61" y="81"/>
                      <a:pt x="61" y="83"/>
                      <a:pt x="62" y="84"/>
                    </a:cubicBezTo>
                    <a:cubicBezTo>
                      <a:pt x="62" y="85"/>
                      <a:pt x="62" y="85"/>
                      <a:pt x="62" y="85"/>
                    </a:cubicBezTo>
                    <a:cubicBezTo>
                      <a:pt x="1" y="146"/>
                      <a:pt x="1" y="146"/>
                      <a:pt x="1" y="146"/>
                    </a:cubicBezTo>
                    <a:cubicBezTo>
                      <a:pt x="0" y="147"/>
                      <a:pt x="0" y="149"/>
                      <a:pt x="1" y="150"/>
                    </a:cubicBezTo>
                    <a:cubicBezTo>
                      <a:pt x="10" y="159"/>
                      <a:pt x="10" y="159"/>
                      <a:pt x="10" y="159"/>
                    </a:cubicBezTo>
                    <a:cubicBezTo>
                      <a:pt x="11" y="160"/>
                      <a:pt x="12" y="160"/>
                      <a:pt x="12" y="160"/>
                    </a:cubicBezTo>
                    <a:cubicBezTo>
                      <a:pt x="13" y="160"/>
                      <a:pt x="13" y="160"/>
                      <a:pt x="14" y="159"/>
                    </a:cubicBezTo>
                    <a:cubicBezTo>
                      <a:pt x="75" y="98"/>
                      <a:pt x="75" y="98"/>
                      <a:pt x="75" y="98"/>
                    </a:cubicBezTo>
                    <a:cubicBezTo>
                      <a:pt x="76" y="98"/>
                      <a:pt x="76" y="98"/>
                      <a:pt x="76" y="98"/>
                    </a:cubicBezTo>
                    <a:cubicBezTo>
                      <a:pt x="76" y="99"/>
                      <a:pt x="77" y="99"/>
                      <a:pt x="78" y="99"/>
                    </a:cubicBezTo>
                    <a:cubicBezTo>
                      <a:pt x="78" y="99"/>
                      <a:pt x="79" y="99"/>
                      <a:pt x="80" y="98"/>
                    </a:cubicBezTo>
                    <a:cubicBezTo>
                      <a:pt x="81" y="97"/>
                      <a:pt x="81" y="96"/>
                      <a:pt x="80" y="95"/>
                    </a:cubicBezTo>
                    <a:cubicBezTo>
                      <a:pt x="74" y="89"/>
                      <a:pt x="74" y="89"/>
                      <a:pt x="74" y="89"/>
                    </a:cubicBezTo>
                    <a:cubicBezTo>
                      <a:pt x="78" y="86"/>
                      <a:pt x="78" y="86"/>
                      <a:pt x="78" y="86"/>
                    </a:cubicBezTo>
                    <a:cubicBezTo>
                      <a:pt x="86" y="94"/>
                      <a:pt x="98" y="99"/>
                      <a:pt x="111" y="99"/>
                    </a:cubicBezTo>
                    <a:cubicBezTo>
                      <a:pt x="138" y="99"/>
                      <a:pt x="160" y="77"/>
                      <a:pt x="160" y="49"/>
                    </a:cubicBezTo>
                    <a:cubicBezTo>
                      <a:pt x="160" y="22"/>
                      <a:pt x="138" y="0"/>
                      <a:pt x="111" y="0"/>
                    </a:cubicBezTo>
                    <a:close/>
                    <a:moveTo>
                      <a:pt x="12" y="154"/>
                    </a:moveTo>
                    <a:cubicBezTo>
                      <a:pt x="6" y="148"/>
                      <a:pt x="6" y="148"/>
                      <a:pt x="6" y="148"/>
                    </a:cubicBezTo>
                    <a:cubicBezTo>
                      <a:pt x="66" y="88"/>
                      <a:pt x="66" y="88"/>
                      <a:pt x="66" y="88"/>
                    </a:cubicBezTo>
                    <a:cubicBezTo>
                      <a:pt x="72" y="94"/>
                      <a:pt x="72" y="94"/>
                      <a:pt x="72" y="94"/>
                    </a:cubicBezTo>
                    <a:lnTo>
                      <a:pt x="12" y="154"/>
                    </a:lnTo>
                    <a:close/>
                    <a:moveTo>
                      <a:pt x="111" y="94"/>
                    </a:moveTo>
                    <a:cubicBezTo>
                      <a:pt x="86" y="94"/>
                      <a:pt x="66" y="74"/>
                      <a:pt x="66" y="49"/>
                    </a:cubicBezTo>
                    <a:cubicBezTo>
                      <a:pt x="66" y="25"/>
                      <a:pt x="86" y="5"/>
                      <a:pt x="111" y="5"/>
                    </a:cubicBezTo>
                    <a:cubicBezTo>
                      <a:pt x="135" y="5"/>
                      <a:pt x="155" y="25"/>
                      <a:pt x="155" y="49"/>
                    </a:cubicBezTo>
                    <a:cubicBezTo>
                      <a:pt x="155" y="74"/>
                      <a:pt x="135" y="94"/>
                      <a:pt x="111" y="94"/>
                    </a:cubicBezTo>
                    <a:close/>
                    <a:moveTo>
                      <a:pt x="111" y="10"/>
                    </a:moveTo>
                    <a:cubicBezTo>
                      <a:pt x="89" y="10"/>
                      <a:pt x="71" y="28"/>
                      <a:pt x="71" y="49"/>
                    </a:cubicBezTo>
                    <a:cubicBezTo>
                      <a:pt x="71" y="71"/>
                      <a:pt x="89" y="89"/>
                      <a:pt x="111" y="89"/>
                    </a:cubicBezTo>
                    <a:cubicBezTo>
                      <a:pt x="119" y="89"/>
                      <a:pt x="127" y="86"/>
                      <a:pt x="134" y="81"/>
                    </a:cubicBezTo>
                    <a:cubicBezTo>
                      <a:pt x="135" y="80"/>
                      <a:pt x="136" y="78"/>
                      <a:pt x="135" y="77"/>
                    </a:cubicBezTo>
                    <a:cubicBezTo>
                      <a:pt x="134" y="76"/>
                      <a:pt x="132" y="76"/>
                      <a:pt x="131" y="77"/>
                    </a:cubicBezTo>
                    <a:cubicBezTo>
                      <a:pt x="125" y="81"/>
                      <a:pt x="118" y="83"/>
                      <a:pt x="111" y="83"/>
                    </a:cubicBezTo>
                    <a:cubicBezTo>
                      <a:pt x="92" y="83"/>
                      <a:pt x="77" y="68"/>
                      <a:pt x="77" y="49"/>
                    </a:cubicBezTo>
                    <a:cubicBezTo>
                      <a:pt x="77" y="31"/>
                      <a:pt x="92" y="15"/>
                      <a:pt x="111" y="15"/>
                    </a:cubicBezTo>
                    <a:cubicBezTo>
                      <a:pt x="129" y="15"/>
                      <a:pt x="145" y="31"/>
                      <a:pt x="145" y="49"/>
                    </a:cubicBezTo>
                    <a:cubicBezTo>
                      <a:pt x="145" y="57"/>
                      <a:pt x="142" y="64"/>
                      <a:pt x="138" y="70"/>
                    </a:cubicBezTo>
                    <a:cubicBezTo>
                      <a:pt x="137" y="71"/>
                      <a:pt x="137" y="73"/>
                      <a:pt x="138" y="73"/>
                    </a:cubicBezTo>
                    <a:cubicBezTo>
                      <a:pt x="139" y="74"/>
                      <a:pt x="141" y="74"/>
                      <a:pt x="142" y="73"/>
                    </a:cubicBezTo>
                    <a:cubicBezTo>
                      <a:pt x="147" y="66"/>
                      <a:pt x="150" y="58"/>
                      <a:pt x="150" y="49"/>
                    </a:cubicBezTo>
                    <a:cubicBezTo>
                      <a:pt x="150" y="28"/>
                      <a:pt x="132" y="10"/>
                      <a:pt x="111" y="10"/>
                    </a:cubicBezTo>
                    <a:close/>
                    <a:moveTo>
                      <a:pt x="111" y="70"/>
                    </a:moveTo>
                    <a:cubicBezTo>
                      <a:pt x="109" y="70"/>
                      <a:pt x="108" y="71"/>
                      <a:pt x="108" y="72"/>
                    </a:cubicBezTo>
                    <a:cubicBezTo>
                      <a:pt x="108" y="74"/>
                      <a:pt x="109" y="75"/>
                      <a:pt x="111" y="75"/>
                    </a:cubicBezTo>
                    <a:cubicBezTo>
                      <a:pt x="125" y="75"/>
                      <a:pt x="136" y="63"/>
                      <a:pt x="136" y="49"/>
                    </a:cubicBezTo>
                    <a:cubicBezTo>
                      <a:pt x="136" y="35"/>
                      <a:pt x="125" y="24"/>
                      <a:pt x="111" y="24"/>
                    </a:cubicBezTo>
                    <a:cubicBezTo>
                      <a:pt x="106" y="24"/>
                      <a:pt x="101" y="25"/>
                      <a:pt x="97" y="28"/>
                    </a:cubicBezTo>
                    <a:cubicBezTo>
                      <a:pt x="96" y="29"/>
                      <a:pt x="95" y="30"/>
                      <a:pt x="96" y="31"/>
                    </a:cubicBezTo>
                    <a:cubicBezTo>
                      <a:pt x="97" y="32"/>
                      <a:pt x="99" y="33"/>
                      <a:pt x="100" y="32"/>
                    </a:cubicBezTo>
                    <a:cubicBezTo>
                      <a:pt x="103" y="30"/>
                      <a:pt x="107" y="29"/>
                      <a:pt x="111" y="29"/>
                    </a:cubicBezTo>
                    <a:cubicBezTo>
                      <a:pt x="122" y="29"/>
                      <a:pt x="131" y="38"/>
                      <a:pt x="131" y="49"/>
                    </a:cubicBezTo>
                    <a:cubicBezTo>
                      <a:pt x="131" y="61"/>
                      <a:pt x="122" y="70"/>
                      <a:pt x="111" y="70"/>
                    </a:cubicBezTo>
                    <a:close/>
                    <a:moveTo>
                      <a:pt x="89" y="36"/>
                    </a:moveTo>
                    <a:cubicBezTo>
                      <a:pt x="86" y="40"/>
                      <a:pt x="85" y="45"/>
                      <a:pt x="85" y="49"/>
                    </a:cubicBezTo>
                    <a:cubicBezTo>
                      <a:pt x="85" y="51"/>
                      <a:pt x="86" y="52"/>
                      <a:pt x="88" y="52"/>
                    </a:cubicBezTo>
                    <a:cubicBezTo>
                      <a:pt x="89" y="52"/>
                      <a:pt x="90" y="51"/>
                      <a:pt x="90" y="49"/>
                    </a:cubicBezTo>
                    <a:cubicBezTo>
                      <a:pt x="90" y="46"/>
                      <a:pt x="91" y="42"/>
                      <a:pt x="93" y="38"/>
                    </a:cubicBezTo>
                    <a:cubicBezTo>
                      <a:pt x="94" y="37"/>
                      <a:pt x="94" y="36"/>
                      <a:pt x="93" y="35"/>
                    </a:cubicBezTo>
                    <a:cubicBezTo>
                      <a:pt x="91" y="34"/>
                      <a:pt x="90" y="35"/>
                      <a:pt x="89" y="36"/>
                    </a:cubicBezTo>
                    <a:close/>
                  </a:path>
                </a:pathLst>
              </a:custGeom>
              <a:gradFill>
                <a:gsLst>
                  <a:gs pos="57600">
                    <a:srgbClr val="CB9824"/>
                  </a:gs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20" name="文本框 19"/>
          <p:cNvSpPr txBox="1"/>
          <p:nvPr/>
        </p:nvSpPr>
        <p:spPr>
          <a:xfrm>
            <a:off x="1534795" y="2945130"/>
            <a:ext cx="489458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</a:rPr>
              <a:t>       </a:t>
            </a:r>
            <a:r>
              <a:rPr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</a:rPr>
              <a:t>成立18年之久，原隶属审计厅，18年来为房地产企业、事业单位和国有企业改制、股权改革、企业兼并、合资合作、企事业单位的审计做了大量的工作</a:t>
            </a:r>
            <a:endParaRPr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</a:endParaRPr>
          </a:p>
        </p:txBody>
      </p:sp>
      <p:pic>
        <p:nvPicPr>
          <p:cNvPr id="33" name="图片 32" descr="图标+信和集团（金色）信和集团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615" y="334645"/>
            <a:ext cx="1842770" cy="418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7190687" y="1471131"/>
            <a:ext cx="6000662" cy="5060100"/>
            <a:chOff x="787401" y="2021815"/>
            <a:chExt cx="3759198" cy="3169970"/>
          </a:xfrm>
        </p:grpSpPr>
        <p:sp>
          <p:nvSpPr>
            <p:cNvPr id="18" name="矩形 17"/>
            <p:cNvSpPr/>
            <p:nvPr>
              <p:custDataLst>
                <p:tags r:id="rId1"/>
              </p:custDataLst>
            </p:nvPr>
          </p:nvSpPr>
          <p:spPr>
            <a:xfrm>
              <a:off x="927100" y="2229852"/>
              <a:ext cx="3479800" cy="1944215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9" name="图片 1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87401" y="2021815"/>
              <a:ext cx="3759198" cy="316997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17000" endPos="37000" dir="5400000" sy="-100000" algn="bl" rotWithShape="0"/>
            </a:effectLst>
          </p:spPr>
        </p:pic>
      </p:grpSp>
      <p:grpSp>
        <p:nvGrpSpPr>
          <p:cNvPr id="25" name="组合 24"/>
          <p:cNvGrpSpPr/>
          <p:nvPr/>
        </p:nvGrpSpPr>
        <p:grpSpPr>
          <a:xfrm>
            <a:off x="1220470" y="2060575"/>
            <a:ext cx="4918075" cy="583565"/>
            <a:chOff x="1756" y="3200"/>
            <a:chExt cx="7745" cy="919"/>
          </a:xfrm>
        </p:grpSpPr>
        <p:sp>
          <p:nvSpPr>
            <p:cNvPr id="3" name="文本框 2"/>
            <p:cNvSpPr txBox="1"/>
            <p:nvPr/>
          </p:nvSpPr>
          <p:spPr>
            <a:xfrm>
              <a:off x="2708" y="3200"/>
              <a:ext cx="679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D5A63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ll MT" panose="02020503060305020303" pitchFamily="18" charset="0"/>
                  <a:ea typeface="方正清刻本悦宋简体" panose="02000000000000000000" pitchFamily="2" charset="-122"/>
                </a:rPr>
                <a:t>山东税源税务师事务所</a:t>
              </a:r>
              <a:endParaRPr lang="zh-CN" altLang="en-US" sz="3200" dirty="0">
                <a:solidFill>
                  <a:srgbClr val="D5A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ea typeface="方正清刻本悦宋简体" panose="02000000000000000000" pitchFamily="2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1756" y="3248"/>
              <a:ext cx="822" cy="822"/>
              <a:chOff x="1179" y="7757"/>
              <a:chExt cx="1304" cy="1304"/>
            </a:xfrm>
          </p:grpSpPr>
          <p:sp>
            <p:nvSpPr>
              <p:cNvPr id="24" name="流程图: 接点 23"/>
              <p:cNvSpPr/>
              <p:nvPr/>
            </p:nvSpPr>
            <p:spPr>
              <a:xfrm>
                <a:off x="1260" y="7838"/>
                <a:ext cx="1143" cy="1143"/>
              </a:xfrm>
              <a:prstGeom prst="flowChartConnector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流程图: 接点 22"/>
              <p:cNvSpPr/>
              <p:nvPr/>
            </p:nvSpPr>
            <p:spPr>
              <a:xfrm>
                <a:off x="1179" y="7757"/>
                <a:ext cx="1304" cy="1304"/>
              </a:xfrm>
              <a:prstGeom prst="flowChartConnector">
                <a:avLst/>
              </a:prstGeom>
              <a:noFill/>
              <a:ln w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1"/>
                </a:gra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Freeform 214"/>
              <p:cNvSpPr>
                <a:spLocks noEditPoints="1"/>
              </p:cNvSpPr>
              <p:nvPr/>
            </p:nvSpPr>
            <p:spPr bwMode="auto">
              <a:xfrm>
                <a:off x="1442" y="8016"/>
                <a:ext cx="779" cy="786"/>
              </a:xfrm>
              <a:custGeom>
                <a:avLst/>
                <a:gdLst>
                  <a:gd name="T0" fmla="*/ 61 w 160"/>
                  <a:gd name="T1" fmla="*/ 49 h 160"/>
                  <a:gd name="T2" fmla="*/ 71 w 160"/>
                  <a:gd name="T3" fmla="*/ 86 h 160"/>
                  <a:gd name="T4" fmla="*/ 68 w 160"/>
                  <a:gd name="T5" fmla="*/ 83 h 160"/>
                  <a:gd name="T6" fmla="*/ 65 w 160"/>
                  <a:gd name="T7" fmla="*/ 80 h 160"/>
                  <a:gd name="T8" fmla="*/ 62 w 160"/>
                  <a:gd name="T9" fmla="*/ 84 h 160"/>
                  <a:gd name="T10" fmla="*/ 1 w 160"/>
                  <a:gd name="T11" fmla="*/ 146 h 160"/>
                  <a:gd name="T12" fmla="*/ 10 w 160"/>
                  <a:gd name="T13" fmla="*/ 159 h 160"/>
                  <a:gd name="T14" fmla="*/ 14 w 160"/>
                  <a:gd name="T15" fmla="*/ 159 h 160"/>
                  <a:gd name="T16" fmla="*/ 76 w 160"/>
                  <a:gd name="T17" fmla="*/ 98 h 160"/>
                  <a:gd name="T18" fmla="*/ 80 w 160"/>
                  <a:gd name="T19" fmla="*/ 98 h 160"/>
                  <a:gd name="T20" fmla="*/ 74 w 160"/>
                  <a:gd name="T21" fmla="*/ 89 h 160"/>
                  <a:gd name="T22" fmla="*/ 111 w 160"/>
                  <a:gd name="T23" fmla="*/ 99 h 160"/>
                  <a:gd name="T24" fmla="*/ 111 w 160"/>
                  <a:gd name="T25" fmla="*/ 0 h 160"/>
                  <a:gd name="T26" fmla="*/ 6 w 160"/>
                  <a:gd name="T27" fmla="*/ 148 h 160"/>
                  <a:gd name="T28" fmla="*/ 72 w 160"/>
                  <a:gd name="T29" fmla="*/ 94 h 160"/>
                  <a:gd name="T30" fmla="*/ 111 w 160"/>
                  <a:gd name="T31" fmla="*/ 94 h 160"/>
                  <a:gd name="T32" fmla="*/ 111 w 160"/>
                  <a:gd name="T33" fmla="*/ 5 h 160"/>
                  <a:gd name="T34" fmla="*/ 111 w 160"/>
                  <a:gd name="T35" fmla="*/ 94 h 160"/>
                  <a:gd name="T36" fmla="*/ 71 w 160"/>
                  <a:gd name="T37" fmla="*/ 49 h 160"/>
                  <a:gd name="T38" fmla="*/ 134 w 160"/>
                  <a:gd name="T39" fmla="*/ 81 h 160"/>
                  <a:gd name="T40" fmla="*/ 131 w 160"/>
                  <a:gd name="T41" fmla="*/ 77 h 160"/>
                  <a:gd name="T42" fmla="*/ 77 w 160"/>
                  <a:gd name="T43" fmla="*/ 49 h 160"/>
                  <a:gd name="T44" fmla="*/ 145 w 160"/>
                  <a:gd name="T45" fmla="*/ 49 h 160"/>
                  <a:gd name="T46" fmla="*/ 138 w 160"/>
                  <a:gd name="T47" fmla="*/ 73 h 160"/>
                  <a:gd name="T48" fmla="*/ 150 w 160"/>
                  <a:gd name="T49" fmla="*/ 49 h 160"/>
                  <a:gd name="T50" fmla="*/ 111 w 160"/>
                  <a:gd name="T51" fmla="*/ 70 h 160"/>
                  <a:gd name="T52" fmla="*/ 111 w 160"/>
                  <a:gd name="T53" fmla="*/ 75 h 160"/>
                  <a:gd name="T54" fmla="*/ 111 w 160"/>
                  <a:gd name="T55" fmla="*/ 24 h 160"/>
                  <a:gd name="T56" fmla="*/ 96 w 160"/>
                  <a:gd name="T57" fmla="*/ 31 h 160"/>
                  <a:gd name="T58" fmla="*/ 111 w 160"/>
                  <a:gd name="T59" fmla="*/ 29 h 160"/>
                  <a:gd name="T60" fmla="*/ 111 w 160"/>
                  <a:gd name="T61" fmla="*/ 70 h 160"/>
                  <a:gd name="T62" fmla="*/ 85 w 160"/>
                  <a:gd name="T63" fmla="*/ 49 h 160"/>
                  <a:gd name="T64" fmla="*/ 90 w 160"/>
                  <a:gd name="T65" fmla="*/ 49 h 160"/>
                  <a:gd name="T66" fmla="*/ 93 w 160"/>
                  <a:gd name="T67" fmla="*/ 3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0" h="160">
                    <a:moveTo>
                      <a:pt x="111" y="0"/>
                    </a:moveTo>
                    <a:cubicBezTo>
                      <a:pt x="83" y="0"/>
                      <a:pt x="61" y="22"/>
                      <a:pt x="61" y="49"/>
                    </a:cubicBezTo>
                    <a:cubicBezTo>
                      <a:pt x="61" y="62"/>
                      <a:pt x="66" y="74"/>
                      <a:pt x="74" y="82"/>
                    </a:cubicBezTo>
                    <a:cubicBezTo>
                      <a:pt x="71" y="86"/>
                      <a:pt x="71" y="86"/>
                      <a:pt x="71" y="86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8" y="83"/>
                      <a:pt x="68" y="83"/>
                      <a:pt x="67" y="83"/>
                    </a:cubicBezTo>
                    <a:cubicBezTo>
                      <a:pt x="65" y="80"/>
                      <a:pt x="65" y="80"/>
                      <a:pt x="65" y="80"/>
                    </a:cubicBezTo>
                    <a:cubicBezTo>
                      <a:pt x="64" y="79"/>
                      <a:pt x="63" y="79"/>
                      <a:pt x="62" y="80"/>
                    </a:cubicBezTo>
                    <a:cubicBezTo>
                      <a:pt x="61" y="81"/>
                      <a:pt x="61" y="83"/>
                      <a:pt x="62" y="84"/>
                    </a:cubicBezTo>
                    <a:cubicBezTo>
                      <a:pt x="62" y="85"/>
                      <a:pt x="62" y="85"/>
                      <a:pt x="62" y="85"/>
                    </a:cubicBezTo>
                    <a:cubicBezTo>
                      <a:pt x="1" y="146"/>
                      <a:pt x="1" y="146"/>
                      <a:pt x="1" y="146"/>
                    </a:cubicBezTo>
                    <a:cubicBezTo>
                      <a:pt x="0" y="147"/>
                      <a:pt x="0" y="149"/>
                      <a:pt x="1" y="150"/>
                    </a:cubicBezTo>
                    <a:cubicBezTo>
                      <a:pt x="10" y="159"/>
                      <a:pt x="10" y="159"/>
                      <a:pt x="10" y="159"/>
                    </a:cubicBezTo>
                    <a:cubicBezTo>
                      <a:pt x="11" y="160"/>
                      <a:pt x="12" y="160"/>
                      <a:pt x="12" y="160"/>
                    </a:cubicBezTo>
                    <a:cubicBezTo>
                      <a:pt x="13" y="160"/>
                      <a:pt x="13" y="160"/>
                      <a:pt x="14" y="159"/>
                    </a:cubicBezTo>
                    <a:cubicBezTo>
                      <a:pt x="75" y="98"/>
                      <a:pt x="75" y="98"/>
                      <a:pt x="75" y="98"/>
                    </a:cubicBezTo>
                    <a:cubicBezTo>
                      <a:pt x="76" y="98"/>
                      <a:pt x="76" y="98"/>
                      <a:pt x="76" y="98"/>
                    </a:cubicBezTo>
                    <a:cubicBezTo>
                      <a:pt x="76" y="99"/>
                      <a:pt x="77" y="99"/>
                      <a:pt x="78" y="99"/>
                    </a:cubicBezTo>
                    <a:cubicBezTo>
                      <a:pt x="78" y="99"/>
                      <a:pt x="79" y="99"/>
                      <a:pt x="80" y="98"/>
                    </a:cubicBezTo>
                    <a:cubicBezTo>
                      <a:pt x="81" y="97"/>
                      <a:pt x="81" y="96"/>
                      <a:pt x="80" y="95"/>
                    </a:cubicBezTo>
                    <a:cubicBezTo>
                      <a:pt x="74" y="89"/>
                      <a:pt x="74" y="89"/>
                      <a:pt x="74" y="89"/>
                    </a:cubicBezTo>
                    <a:cubicBezTo>
                      <a:pt x="78" y="86"/>
                      <a:pt x="78" y="86"/>
                      <a:pt x="78" y="86"/>
                    </a:cubicBezTo>
                    <a:cubicBezTo>
                      <a:pt x="86" y="94"/>
                      <a:pt x="98" y="99"/>
                      <a:pt x="111" y="99"/>
                    </a:cubicBezTo>
                    <a:cubicBezTo>
                      <a:pt x="138" y="99"/>
                      <a:pt x="160" y="77"/>
                      <a:pt x="160" y="49"/>
                    </a:cubicBezTo>
                    <a:cubicBezTo>
                      <a:pt x="160" y="22"/>
                      <a:pt x="138" y="0"/>
                      <a:pt x="111" y="0"/>
                    </a:cubicBezTo>
                    <a:close/>
                    <a:moveTo>
                      <a:pt x="12" y="154"/>
                    </a:moveTo>
                    <a:cubicBezTo>
                      <a:pt x="6" y="148"/>
                      <a:pt x="6" y="148"/>
                      <a:pt x="6" y="148"/>
                    </a:cubicBezTo>
                    <a:cubicBezTo>
                      <a:pt x="66" y="88"/>
                      <a:pt x="66" y="88"/>
                      <a:pt x="66" y="88"/>
                    </a:cubicBezTo>
                    <a:cubicBezTo>
                      <a:pt x="72" y="94"/>
                      <a:pt x="72" y="94"/>
                      <a:pt x="72" y="94"/>
                    </a:cubicBezTo>
                    <a:lnTo>
                      <a:pt x="12" y="154"/>
                    </a:lnTo>
                    <a:close/>
                    <a:moveTo>
                      <a:pt x="111" y="94"/>
                    </a:moveTo>
                    <a:cubicBezTo>
                      <a:pt x="86" y="94"/>
                      <a:pt x="66" y="74"/>
                      <a:pt x="66" y="49"/>
                    </a:cubicBezTo>
                    <a:cubicBezTo>
                      <a:pt x="66" y="25"/>
                      <a:pt x="86" y="5"/>
                      <a:pt x="111" y="5"/>
                    </a:cubicBezTo>
                    <a:cubicBezTo>
                      <a:pt x="135" y="5"/>
                      <a:pt x="155" y="25"/>
                      <a:pt x="155" y="49"/>
                    </a:cubicBezTo>
                    <a:cubicBezTo>
                      <a:pt x="155" y="74"/>
                      <a:pt x="135" y="94"/>
                      <a:pt x="111" y="94"/>
                    </a:cubicBezTo>
                    <a:close/>
                    <a:moveTo>
                      <a:pt x="111" y="10"/>
                    </a:moveTo>
                    <a:cubicBezTo>
                      <a:pt x="89" y="10"/>
                      <a:pt x="71" y="28"/>
                      <a:pt x="71" y="49"/>
                    </a:cubicBezTo>
                    <a:cubicBezTo>
                      <a:pt x="71" y="71"/>
                      <a:pt x="89" y="89"/>
                      <a:pt x="111" y="89"/>
                    </a:cubicBezTo>
                    <a:cubicBezTo>
                      <a:pt x="119" y="89"/>
                      <a:pt x="127" y="86"/>
                      <a:pt x="134" y="81"/>
                    </a:cubicBezTo>
                    <a:cubicBezTo>
                      <a:pt x="135" y="80"/>
                      <a:pt x="136" y="78"/>
                      <a:pt x="135" y="77"/>
                    </a:cubicBezTo>
                    <a:cubicBezTo>
                      <a:pt x="134" y="76"/>
                      <a:pt x="132" y="76"/>
                      <a:pt x="131" y="77"/>
                    </a:cubicBezTo>
                    <a:cubicBezTo>
                      <a:pt x="125" y="81"/>
                      <a:pt x="118" y="83"/>
                      <a:pt x="111" y="83"/>
                    </a:cubicBezTo>
                    <a:cubicBezTo>
                      <a:pt x="92" y="83"/>
                      <a:pt x="77" y="68"/>
                      <a:pt x="77" y="49"/>
                    </a:cubicBezTo>
                    <a:cubicBezTo>
                      <a:pt x="77" y="31"/>
                      <a:pt x="92" y="15"/>
                      <a:pt x="111" y="15"/>
                    </a:cubicBezTo>
                    <a:cubicBezTo>
                      <a:pt x="129" y="15"/>
                      <a:pt x="145" y="31"/>
                      <a:pt x="145" y="49"/>
                    </a:cubicBezTo>
                    <a:cubicBezTo>
                      <a:pt x="145" y="57"/>
                      <a:pt x="142" y="64"/>
                      <a:pt x="138" y="70"/>
                    </a:cubicBezTo>
                    <a:cubicBezTo>
                      <a:pt x="137" y="71"/>
                      <a:pt x="137" y="73"/>
                      <a:pt x="138" y="73"/>
                    </a:cubicBezTo>
                    <a:cubicBezTo>
                      <a:pt x="139" y="74"/>
                      <a:pt x="141" y="74"/>
                      <a:pt x="142" y="73"/>
                    </a:cubicBezTo>
                    <a:cubicBezTo>
                      <a:pt x="147" y="66"/>
                      <a:pt x="150" y="58"/>
                      <a:pt x="150" y="49"/>
                    </a:cubicBezTo>
                    <a:cubicBezTo>
                      <a:pt x="150" y="28"/>
                      <a:pt x="132" y="10"/>
                      <a:pt x="111" y="10"/>
                    </a:cubicBezTo>
                    <a:close/>
                    <a:moveTo>
                      <a:pt x="111" y="70"/>
                    </a:moveTo>
                    <a:cubicBezTo>
                      <a:pt x="109" y="70"/>
                      <a:pt x="108" y="71"/>
                      <a:pt x="108" y="72"/>
                    </a:cubicBezTo>
                    <a:cubicBezTo>
                      <a:pt x="108" y="74"/>
                      <a:pt x="109" y="75"/>
                      <a:pt x="111" y="75"/>
                    </a:cubicBezTo>
                    <a:cubicBezTo>
                      <a:pt x="125" y="75"/>
                      <a:pt x="136" y="63"/>
                      <a:pt x="136" y="49"/>
                    </a:cubicBezTo>
                    <a:cubicBezTo>
                      <a:pt x="136" y="35"/>
                      <a:pt x="125" y="24"/>
                      <a:pt x="111" y="24"/>
                    </a:cubicBezTo>
                    <a:cubicBezTo>
                      <a:pt x="106" y="24"/>
                      <a:pt x="101" y="25"/>
                      <a:pt x="97" y="28"/>
                    </a:cubicBezTo>
                    <a:cubicBezTo>
                      <a:pt x="96" y="29"/>
                      <a:pt x="95" y="30"/>
                      <a:pt x="96" y="31"/>
                    </a:cubicBezTo>
                    <a:cubicBezTo>
                      <a:pt x="97" y="32"/>
                      <a:pt x="99" y="33"/>
                      <a:pt x="100" y="32"/>
                    </a:cubicBezTo>
                    <a:cubicBezTo>
                      <a:pt x="103" y="30"/>
                      <a:pt x="107" y="29"/>
                      <a:pt x="111" y="29"/>
                    </a:cubicBezTo>
                    <a:cubicBezTo>
                      <a:pt x="122" y="29"/>
                      <a:pt x="131" y="38"/>
                      <a:pt x="131" y="49"/>
                    </a:cubicBezTo>
                    <a:cubicBezTo>
                      <a:pt x="131" y="61"/>
                      <a:pt x="122" y="70"/>
                      <a:pt x="111" y="70"/>
                    </a:cubicBezTo>
                    <a:close/>
                    <a:moveTo>
                      <a:pt x="89" y="36"/>
                    </a:moveTo>
                    <a:cubicBezTo>
                      <a:pt x="86" y="40"/>
                      <a:pt x="85" y="45"/>
                      <a:pt x="85" y="49"/>
                    </a:cubicBezTo>
                    <a:cubicBezTo>
                      <a:pt x="85" y="51"/>
                      <a:pt x="86" y="52"/>
                      <a:pt x="88" y="52"/>
                    </a:cubicBezTo>
                    <a:cubicBezTo>
                      <a:pt x="89" y="52"/>
                      <a:pt x="90" y="51"/>
                      <a:pt x="90" y="49"/>
                    </a:cubicBezTo>
                    <a:cubicBezTo>
                      <a:pt x="90" y="46"/>
                      <a:pt x="91" y="42"/>
                      <a:pt x="93" y="38"/>
                    </a:cubicBezTo>
                    <a:cubicBezTo>
                      <a:pt x="94" y="37"/>
                      <a:pt x="94" y="36"/>
                      <a:pt x="93" y="35"/>
                    </a:cubicBezTo>
                    <a:cubicBezTo>
                      <a:pt x="91" y="34"/>
                      <a:pt x="90" y="35"/>
                      <a:pt x="89" y="36"/>
                    </a:cubicBezTo>
                    <a:close/>
                  </a:path>
                </a:pathLst>
              </a:custGeom>
              <a:gradFill>
                <a:gsLst>
                  <a:gs pos="57600">
                    <a:srgbClr val="CB9824"/>
                  </a:gs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20" name="文本框 19"/>
          <p:cNvSpPr txBox="1"/>
          <p:nvPr/>
        </p:nvSpPr>
        <p:spPr>
          <a:xfrm>
            <a:off x="1534795" y="2945130"/>
            <a:ext cx="489458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</a:rPr>
              <a:t>      </a:t>
            </a:r>
            <a:r>
              <a:rPr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</a:rPr>
              <a:t>税务审计，为企业整体筹划税款，设计缴税方案，合理节税，解除税务风险问题，财税顾问上门指导等服务</a:t>
            </a:r>
            <a:endParaRPr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</a:endParaRPr>
          </a:p>
        </p:txBody>
      </p:sp>
      <p:pic>
        <p:nvPicPr>
          <p:cNvPr id="33" name="图片 32" descr="图标+信和集团（金色）信和集团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615" y="334645"/>
            <a:ext cx="1842770" cy="418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7190687" y="1471131"/>
            <a:ext cx="6000662" cy="5060100"/>
            <a:chOff x="787401" y="2021815"/>
            <a:chExt cx="3759198" cy="3169970"/>
          </a:xfrm>
        </p:grpSpPr>
        <p:sp>
          <p:nvSpPr>
            <p:cNvPr id="18" name="矩形 17"/>
            <p:cNvSpPr/>
            <p:nvPr>
              <p:custDataLst>
                <p:tags r:id="rId1"/>
              </p:custDataLst>
            </p:nvPr>
          </p:nvSpPr>
          <p:spPr>
            <a:xfrm>
              <a:off x="927100" y="2229852"/>
              <a:ext cx="3479800" cy="1944215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9" name="图片 1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87401" y="2021815"/>
              <a:ext cx="3759198" cy="316997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17000" endPos="37000" dir="5400000" sy="-100000" algn="bl" rotWithShape="0"/>
            </a:effectLst>
          </p:spPr>
        </p:pic>
      </p:grpSp>
      <p:grpSp>
        <p:nvGrpSpPr>
          <p:cNvPr id="25" name="组合 24"/>
          <p:cNvGrpSpPr/>
          <p:nvPr/>
        </p:nvGrpSpPr>
        <p:grpSpPr>
          <a:xfrm>
            <a:off x="1229995" y="1471295"/>
            <a:ext cx="4918075" cy="583565"/>
            <a:chOff x="1756" y="3200"/>
            <a:chExt cx="7745" cy="919"/>
          </a:xfrm>
        </p:grpSpPr>
        <p:sp>
          <p:nvSpPr>
            <p:cNvPr id="3" name="文本框 2"/>
            <p:cNvSpPr txBox="1"/>
            <p:nvPr/>
          </p:nvSpPr>
          <p:spPr>
            <a:xfrm>
              <a:off x="2708" y="3200"/>
              <a:ext cx="679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D5A63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ll MT" panose="02020503060305020303" pitchFamily="18" charset="0"/>
                  <a:ea typeface="方正清刻本悦宋简体" panose="02000000000000000000" pitchFamily="2" charset="-122"/>
                </a:rPr>
                <a:t>山东旷林财税事务所</a:t>
              </a:r>
              <a:endParaRPr lang="zh-CN" altLang="en-US" sz="3200" dirty="0">
                <a:solidFill>
                  <a:srgbClr val="D5A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ea typeface="方正清刻本悦宋简体" panose="02000000000000000000" pitchFamily="2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1756" y="3248"/>
              <a:ext cx="822" cy="822"/>
              <a:chOff x="1179" y="7757"/>
              <a:chExt cx="1304" cy="1304"/>
            </a:xfrm>
          </p:grpSpPr>
          <p:sp>
            <p:nvSpPr>
              <p:cNvPr id="24" name="流程图: 接点 23"/>
              <p:cNvSpPr/>
              <p:nvPr/>
            </p:nvSpPr>
            <p:spPr>
              <a:xfrm>
                <a:off x="1260" y="7838"/>
                <a:ext cx="1143" cy="1143"/>
              </a:xfrm>
              <a:prstGeom prst="flowChartConnector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流程图: 接点 22"/>
              <p:cNvSpPr/>
              <p:nvPr/>
            </p:nvSpPr>
            <p:spPr>
              <a:xfrm>
                <a:off x="1179" y="7757"/>
                <a:ext cx="1304" cy="1304"/>
              </a:xfrm>
              <a:prstGeom prst="flowChartConnector">
                <a:avLst/>
              </a:prstGeom>
              <a:noFill/>
              <a:ln w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1"/>
                </a:gra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Freeform 214"/>
              <p:cNvSpPr>
                <a:spLocks noEditPoints="1"/>
              </p:cNvSpPr>
              <p:nvPr/>
            </p:nvSpPr>
            <p:spPr bwMode="auto">
              <a:xfrm>
                <a:off x="1442" y="8016"/>
                <a:ext cx="779" cy="786"/>
              </a:xfrm>
              <a:custGeom>
                <a:avLst/>
                <a:gdLst>
                  <a:gd name="T0" fmla="*/ 61 w 160"/>
                  <a:gd name="T1" fmla="*/ 49 h 160"/>
                  <a:gd name="T2" fmla="*/ 71 w 160"/>
                  <a:gd name="T3" fmla="*/ 86 h 160"/>
                  <a:gd name="T4" fmla="*/ 68 w 160"/>
                  <a:gd name="T5" fmla="*/ 83 h 160"/>
                  <a:gd name="T6" fmla="*/ 65 w 160"/>
                  <a:gd name="T7" fmla="*/ 80 h 160"/>
                  <a:gd name="T8" fmla="*/ 62 w 160"/>
                  <a:gd name="T9" fmla="*/ 84 h 160"/>
                  <a:gd name="T10" fmla="*/ 1 w 160"/>
                  <a:gd name="T11" fmla="*/ 146 h 160"/>
                  <a:gd name="T12" fmla="*/ 10 w 160"/>
                  <a:gd name="T13" fmla="*/ 159 h 160"/>
                  <a:gd name="T14" fmla="*/ 14 w 160"/>
                  <a:gd name="T15" fmla="*/ 159 h 160"/>
                  <a:gd name="T16" fmla="*/ 76 w 160"/>
                  <a:gd name="T17" fmla="*/ 98 h 160"/>
                  <a:gd name="T18" fmla="*/ 80 w 160"/>
                  <a:gd name="T19" fmla="*/ 98 h 160"/>
                  <a:gd name="T20" fmla="*/ 74 w 160"/>
                  <a:gd name="T21" fmla="*/ 89 h 160"/>
                  <a:gd name="T22" fmla="*/ 111 w 160"/>
                  <a:gd name="T23" fmla="*/ 99 h 160"/>
                  <a:gd name="T24" fmla="*/ 111 w 160"/>
                  <a:gd name="T25" fmla="*/ 0 h 160"/>
                  <a:gd name="T26" fmla="*/ 6 w 160"/>
                  <a:gd name="T27" fmla="*/ 148 h 160"/>
                  <a:gd name="T28" fmla="*/ 72 w 160"/>
                  <a:gd name="T29" fmla="*/ 94 h 160"/>
                  <a:gd name="T30" fmla="*/ 111 w 160"/>
                  <a:gd name="T31" fmla="*/ 94 h 160"/>
                  <a:gd name="T32" fmla="*/ 111 w 160"/>
                  <a:gd name="T33" fmla="*/ 5 h 160"/>
                  <a:gd name="T34" fmla="*/ 111 w 160"/>
                  <a:gd name="T35" fmla="*/ 94 h 160"/>
                  <a:gd name="T36" fmla="*/ 71 w 160"/>
                  <a:gd name="T37" fmla="*/ 49 h 160"/>
                  <a:gd name="T38" fmla="*/ 134 w 160"/>
                  <a:gd name="T39" fmla="*/ 81 h 160"/>
                  <a:gd name="T40" fmla="*/ 131 w 160"/>
                  <a:gd name="T41" fmla="*/ 77 h 160"/>
                  <a:gd name="T42" fmla="*/ 77 w 160"/>
                  <a:gd name="T43" fmla="*/ 49 h 160"/>
                  <a:gd name="T44" fmla="*/ 145 w 160"/>
                  <a:gd name="T45" fmla="*/ 49 h 160"/>
                  <a:gd name="T46" fmla="*/ 138 w 160"/>
                  <a:gd name="T47" fmla="*/ 73 h 160"/>
                  <a:gd name="T48" fmla="*/ 150 w 160"/>
                  <a:gd name="T49" fmla="*/ 49 h 160"/>
                  <a:gd name="T50" fmla="*/ 111 w 160"/>
                  <a:gd name="T51" fmla="*/ 70 h 160"/>
                  <a:gd name="T52" fmla="*/ 111 w 160"/>
                  <a:gd name="T53" fmla="*/ 75 h 160"/>
                  <a:gd name="T54" fmla="*/ 111 w 160"/>
                  <a:gd name="T55" fmla="*/ 24 h 160"/>
                  <a:gd name="T56" fmla="*/ 96 w 160"/>
                  <a:gd name="T57" fmla="*/ 31 h 160"/>
                  <a:gd name="T58" fmla="*/ 111 w 160"/>
                  <a:gd name="T59" fmla="*/ 29 h 160"/>
                  <a:gd name="T60" fmla="*/ 111 w 160"/>
                  <a:gd name="T61" fmla="*/ 70 h 160"/>
                  <a:gd name="T62" fmla="*/ 85 w 160"/>
                  <a:gd name="T63" fmla="*/ 49 h 160"/>
                  <a:gd name="T64" fmla="*/ 90 w 160"/>
                  <a:gd name="T65" fmla="*/ 49 h 160"/>
                  <a:gd name="T66" fmla="*/ 93 w 160"/>
                  <a:gd name="T67" fmla="*/ 3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0" h="160">
                    <a:moveTo>
                      <a:pt x="111" y="0"/>
                    </a:moveTo>
                    <a:cubicBezTo>
                      <a:pt x="83" y="0"/>
                      <a:pt x="61" y="22"/>
                      <a:pt x="61" y="49"/>
                    </a:cubicBezTo>
                    <a:cubicBezTo>
                      <a:pt x="61" y="62"/>
                      <a:pt x="66" y="74"/>
                      <a:pt x="74" y="82"/>
                    </a:cubicBezTo>
                    <a:cubicBezTo>
                      <a:pt x="71" y="86"/>
                      <a:pt x="71" y="86"/>
                      <a:pt x="71" y="86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8" y="83"/>
                      <a:pt x="68" y="83"/>
                      <a:pt x="67" y="83"/>
                    </a:cubicBezTo>
                    <a:cubicBezTo>
                      <a:pt x="65" y="80"/>
                      <a:pt x="65" y="80"/>
                      <a:pt x="65" y="80"/>
                    </a:cubicBezTo>
                    <a:cubicBezTo>
                      <a:pt x="64" y="79"/>
                      <a:pt x="63" y="79"/>
                      <a:pt x="62" y="80"/>
                    </a:cubicBezTo>
                    <a:cubicBezTo>
                      <a:pt x="61" y="81"/>
                      <a:pt x="61" y="83"/>
                      <a:pt x="62" y="84"/>
                    </a:cubicBezTo>
                    <a:cubicBezTo>
                      <a:pt x="62" y="85"/>
                      <a:pt x="62" y="85"/>
                      <a:pt x="62" y="85"/>
                    </a:cubicBezTo>
                    <a:cubicBezTo>
                      <a:pt x="1" y="146"/>
                      <a:pt x="1" y="146"/>
                      <a:pt x="1" y="146"/>
                    </a:cubicBezTo>
                    <a:cubicBezTo>
                      <a:pt x="0" y="147"/>
                      <a:pt x="0" y="149"/>
                      <a:pt x="1" y="150"/>
                    </a:cubicBezTo>
                    <a:cubicBezTo>
                      <a:pt x="10" y="159"/>
                      <a:pt x="10" y="159"/>
                      <a:pt x="10" y="159"/>
                    </a:cubicBezTo>
                    <a:cubicBezTo>
                      <a:pt x="11" y="160"/>
                      <a:pt x="12" y="160"/>
                      <a:pt x="12" y="160"/>
                    </a:cubicBezTo>
                    <a:cubicBezTo>
                      <a:pt x="13" y="160"/>
                      <a:pt x="13" y="160"/>
                      <a:pt x="14" y="159"/>
                    </a:cubicBezTo>
                    <a:cubicBezTo>
                      <a:pt x="75" y="98"/>
                      <a:pt x="75" y="98"/>
                      <a:pt x="75" y="98"/>
                    </a:cubicBezTo>
                    <a:cubicBezTo>
                      <a:pt x="76" y="98"/>
                      <a:pt x="76" y="98"/>
                      <a:pt x="76" y="98"/>
                    </a:cubicBezTo>
                    <a:cubicBezTo>
                      <a:pt x="76" y="99"/>
                      <a:pt x="77" y="99"/>
                      <a:pt x="78" y="99"/>
                    </a:cubicBezTo>
                    <a:cubicBezTo>
                      <a:pt x="78" y="99"/>
                      <a:pt x="79" y="99"/>
                      <a:pt x="80" y="98"/>
                    </a:cubicBezTo>
                    <a:cubicBezTo>
                      <a:pt x="81" y="97"/>
                      <a:pt x="81" y="96"/>
                      <a:pt x="80" y="95"/>
                    </a:cubicBezTo>
                    <a:cubicBezTo>
                      <a:pt x="74" y="89"/>
                      <a:pt x="74" y="89"/>
                      <a:pt x="74" y="89"/>
                    </a:cubicBezTo>
                    <a:cubicBezTo>
                      <a:pt x="78" y="86"/>
                      <a:pt x="78" y="86"/>
                      <a:pt x="78" y="86"/>
                    </a:cubicBezTo>
                    <a:cubicBezTo>
                      <a:pt x="86" y="94"/>
                      <a:pt x="98" y="99"/>
                      <a:pt x="111" y="99"/>
                    </a:cubicBezTo>
                    <a:cubicBezTo>
                      <a:pt x="138" y="99"/>
                      <a:pt x="160" y="77"/>
                      <a:pt x="160" y="49"/>
                    </a:cubicBezTo>
                    <a:cubicBezTo>
                      <a:pt x="160" y="22"/>
                      <a:pt x="138" y="0"/>
                      <a:pt x="111" y="0"/>
                    </a:cubicBezTo>
                    <a:close/>
                    <a:moveTo>
                      <a:pt x="12" y="154"/>
                    </a:moveTo>
                    <a:cubicBezTo>
                      <a:pt x="6" y="148"/>
                      <a:pt x="6" y="148"/>
                      <a:pt x="6" y="148"/>
                    </a:cubicBezTo>
                    <a:cubicBezTo>
                      <a:pt x="66" y="88"/>
                      <a:pt x="66" y="88"/>
                      <a:pt x="66" y="88"/>
                    </a:cubicBezTo>
                    <a:cubicBezTo>
                      <a:pt x="72" y="94"/>
                      <a:pt x="72" y="94"/>
                      <a:pt x="72" y="94"/>
                    </a:cubicBezTo>
                    <a:lnTo>
                      <a:pt x="12" y="154"/>
                    </a:lnTo>
                    <a:close/>
                    <a:moveTo>
                      <a:pt x="111" y="94"/>
                    </a:moveTo>
                    <a:cubicBezTo>
                      <a:pt x="86" y="94"/>
                      <a:pt x="66" y="74"/>
                      <a:pt x="66" y="49"/>
                    </a:cubicBezTo>
                    <a:cubicBezTo>
                      <a:pt x="66" y="25"/>
                      <a:pt x="86" y="5"/>
                      <a:pt x="111" y="5"/>
                    </a:cubicBezTo>
                    <a:cubicBezTo>
                      <a:pt x="135" y="5"/>
                      <a:pt x="155" y="25"/>
                      <a:pt x="155" y="49"/>
                    </a:cubicBezTo>
                    <a:cubicBezTo>
                      <a:pt x="155" y="74"/>
                      <a:pt x="135" y="94"/>
                      <a:pt x="111" y="94"/>
                    </a:cubicBezTo>
                    <a:close/>
                    <a:moveTo>
                      <a:pt x="111" y="10"/>
                    </a:moveTo>
                    <a:cubicBezTo>
                      <a:pt x="89" y="10"/>
                      <a:pt x="71" y="28"/>
                      <a:pt x="71" y="49"/>
                    </a:cubicBezTo>
                    <a:cubicBezTo>
                      <a:pt x="71" y="71"/>
                      <a:pt x="89" y="89"/>
                      <a:pt x="111" y="89"/>
                    </a:cubicBezTo>
                    <a:cubicBezTo>
                      <a:pt x="119" y="89"/>
                      <a:pt x="127" y="86"/>
                      <a:pt x="134" y="81"/>
                    </a:cubicBezTo>
                    <a:cubicBezTo>
                      <a:pt x="135" y="80"/>
                      <a:pt x="136" y="78"/>
                      <a:pt x="135" y="77"/>
                    </a:cubicBezTo>
                    <a:cubicBezTo>
                      <a:pt x="134" y="76"/>
                      <a:pt x="132" y="76"/>
                      <a:pt x="131" y="77"/>
                    </a:cubicBezTo>
                    <a:cubicBezTo>
                      <a:pt x="125" y="81"/>
                      <a:pt x="118" y="83"/>
                      <a:pt x="111" y="83"/>
                    </a:cubicBezTo>
                    <a:cubicBezTo>
                      <a:pt x="92" y="83"/>
                      <a:pt x="77" y="68"/>
                      <a:pt x="77" y="49"/>
                    </a:cubicBezTo>
                    <a:cubicBezTo>
                      <a:pt x="77" y="31"/>
                      <a:pt x="92" y="15"/>
                      <a:pt x="111" y="15"/>
                    </a:cubicBezTo>
                    <a:cubicBezTo>
                      <a:pt x="129" y="15"/>
                      <a:pt x="145" y="31"/>
                      <a:pt x="145" y="49"/>
                    </a:cubicBezTo>
                    <a:cubicBezTo>
                      <a:pt x="145" y="57"/>
                      <a:pt x="142" y="64"/>
                      <a:pt x="138" y="70"/>
                    </a:cubicBezTo>
                    <a:cubicBezTo>
                      <a:pt x="137" y="71"/>
                      <a:pt x="137" y="73"/>
                      <a:pt x="138" y="73"/>
                    </a:cubicBezTo>
                    <a:cubicBezTo>
                      <a:pt x="139" y="74"/>
                      <a:pt x="141" y="74"/>
                      <a:pt x="142" y="73"/>
                    </a:cubicBezTo>
                    <a:cubicBezTo>
                      <a:pt x="147" y="66"/>
                      <a:pt x="150" y="58"/>
                      <a:pt x="150" y="49"/>
                    </a:cubicBezTo>
                    <a:cubicBezTo>
                      <a:pt x="150" y="28"/>
                      <a:pt x="132" y="10"/>
                      <a:pt x="111" y="10"/>
                    </a:cubicBezTo>
                    <a:close/>
                    <a:moveTo>
                      <a:pt x="111" y="70"/>
                    </a:moveTo>
                    <a:cubicBezTo>
                      <a:pt x="109" y="70"/>
                      <a:pt x="108" y="71"/>
                      <a:pt x="108" y="72"/>
                    </a:cubicBezTo>
                    <a:cubicBezTo>
                      <a:pt x="108" y="74"/>
                      <a:pt x="109" y="75"/>
                      <a:pt x="111" y="75"/>
                    </a:cubicBezTo>
                    <a:cubicBezTo>
                      <a:pt x="125" y="75"/>
                      <a:pt x="136" y="63"/>
                      <a:pt x="136" y="49"/>
                    </a:cubicBezTo>
                    <a:cubicBezTo>
                      <a:pt x="136" y="35"/>
                      <a:pt x="125" y="24"/>
                      <a:pt x="111" y="24"/>
                    </a:cubicBezTo>
                    <a:cubicBezTo>
                      <a:pt x="106" y="24"/>
                      <a:pt x="101" y="25"/>
                      <a:pt x="97" y="28"/>
                    </a:cubicBezTo>
                    <a:cubicBezTo>
                      <a:pt x="96" y="29"/>
                      <a:pt x="95" y="30"/>
                      <a:pt x="96" y="31"/>
                    </a:cubicBezTo>
                    <a:cubicBezTo>
                      <a:pt x="97" y="32"/>
                      <a:pt x="99" y="33"/>
                      <a:pt x="100" y="32"/>
                    </a:cubicBezTo>
                    <a:cubicBezTo>
                      <a:pt x="103" y="30"/>
                      <a:pt x="107" y="29"/>
                      <a:pt x="111" y="29"/>
                    </a:cubicBezTo>
                    <a:cubicBezTo>
                      <a:pt x="122" y="29"/>
                      <a:pt x="131" y="38"/>
                      <a:pt x="131" y="49"/>
                    </a:cubicBezTo>
                    <a:cubicBezTo>
                      <a:pt x="131" y="61"/>
                      <a:pt x="122" y="70"/>
                      <a:pt x="111" y="70"/>
                    </a:cubicBezTo>
                    <a:close/>
                    <a:moveTo>
                      <a:pt x="89" y="36"/>
                    </a:moveTo>
                    <a:cubicBezTo>
                      <a:pt x="86" y="40"/>
                      <a:pt x="85" y="45"/>
                      <a:pt x="85" y="49"/>
                    </a:cubicBezTo>
                    <a:cubicBezTo>
                      <a:pt x="85" y="51"/>
                      <a:pt x="86" y="52"/>
                      <a:pt x="88" y="52"/>
                    </a:cubicBezTo>
                    <a:cubicBezTo>
                      <a:pt x="89" y="52"/>
                      <a:pt x="90" y="51"/>
                      <a:pt x="90" y="49"/>
                    </a:cubicBezTo>
                    <a:cubicBezTo>
                      <a:pt x="90" y="46"/>
                      <a:pt x="91" y="42"/>
                      <a:pt x="93" y="38"/>
                    </a:cubicBezTo>
                    <a:cubicBezTo>
                      <a:pt x="94" y="37"/>
                      <a:pt x="94" y="36"/>
                      <a:pt x="93" y="35"/>
                    </a:cubicBezTo>
                    <a:cubicBezTo>
                      <a:pt x="91" y="34"/>
                      <a:pt x="90" y="35"/>
                      <a:pt x="89" y="36"/>
                    </a:cubicBezTo>
                    <a:close/>
                  </a:path>
                </a:pathLst>
              </a:custGeom>
              <a:gradFill>
                <a:gsLst>
                  <a:gs pos="57600">
                    <a:srgbClr val="CB9824"/>
                  </a:gs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20" name="文本框 19"/>
          <p:cNvSpPr txBox="1"/>
          <p:nvPr/>
        </p:nvSpPr>
        <p:spPr>
          <a:xfrm>
            <a:off x="1544320" y="2485390"/>
            <a:ext cx="4894580" cy="2768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</a:rPr>
              <a:t>一、</a:t>
            </a:r>
            <a:r>
              <a:rPr sz="16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</a:rPr>
              <a:t>代理记账，免费注册新公司，免费变更，解除税务异常、疑难注销等</a:t>
            </a:r>
            <a:endParaRPr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</a:endParaRPr>
          </a:p>
          <a:p>
            <a:pPr fontAlgn="auto">
              <a:lnSpc>
                <a:spcPct val="150000"/>
              </a:lnSpc>
            </a:pPr>
            <a:r>
              <a:rPr lang="zh-CN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</a:rPr>
              <a:t>二、</a:t>
            </a:r>
            <a:r>
              <a:rPr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</a:rPr>
              <a:t>申请政府的各种补贴</a:t>
            </a:r>
            <a:r>
              <a:rPr lang="zh-CN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</a:rPr>
              <a:t>：</a:t>
            </a:r>
            <a:endParaRPr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</a:endParaRPr>
          </a:p>
          <a:p>
            <a:pPr fontAlgn="auto">
              <a:lnSpc>
                <a:spcPct val="150000"/>
              </a:lnSpc>
            </a:pPr>
            <a:r>
              <a:rPr sz="16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</a:rPr>
              <a:t>例如首次创业补贴24000，增值税企业所得税政策奖励，规上企业补贴，银行贷款利息补贴，高企补贴，大学生补贴，租房补贴，以工代训补贴，军人补贴，残疾人补贴等</a:t>
            </a:r>
            <a:endParaRPr sz="1600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</a:endParaRPr>
          </a:p>
        </p:txBody>
      </p:sp>
      <p:pic>
        <p:nvPicPr>
          <p:cNvPr id="33" name="图片 32" descr="图标+信和集团（金色）信和集团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615" y="334645"/>
            <a:ext cx="1842770" cy="418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7190687" y="1471131"/>
            <a:ext cx="6000662" cy="5060100"/>
            <a:chOff x="787401" y="2021815"/>
            <a:chExt cx="3759198" cy="3169970"/>
          </a:xfrm>
        </p:grpSpPr>
        <p:sp>
          <p:nvSpPr>
            <p:cNvPr id="18" name="矩形 17"/>
            <p:cNvSpPr/>
            <p:nvPr>
              <p:custDataLst>
                <p:tags r:id="rId1"/>
              </p:custDataLst>
            </p:nvPr>
          </p:nvSpPr>
          <p:spPr>
            <a:xfrm>
              <a:off x="927100" y="2229852"/>
              <a:ext cx="3479800" cy="1944215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9" name="图片 1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87401" y="2021815"/>
              <a:ext cx="3759198" cy="316997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17000" endPos="37000" dir="5400000" sy="-100000" algn="bl" rotWithShape="0"/>
            </a:effectLst>
          </p:spPr>
        </p:pic>
      </p:grpSp>
      <p:grpSp>
        <p:nvGrpSpPr>
          <p:cNvPr id="25" name="组合 24"/>
          <p:cNvGrpSpPr/>
          <p:nvPr/>
        </p:nvGrpSpPr>
        <p:grpSpPr>
          <a:xfrm>
            <a:off x="913130" y="2079625"/>
            <a:ext cx="5826760" cy="583565"/>
            <a:chOff x="1756" y="3200"/>
            <a:chExt cx="9176" cy="919"/>
          </a:xfrm>
        </p:grpSpPr>
        <p:sp>
          <p:nvSpPr>
            <p:cNvPr id="3" name="文本框 2"/>
            <p:cNvSpPr txBox="1"/>
            <p:nvPr/>
          </p:nvSpPr>
          <p:spPr>
            <a:xfrm>
              <a:off x="2708" y="3200"/>
              <a:ext cx="822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D5A63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ll MT" panose="02020503060305020303" pitchFamily="18" charset="0"/>
                  <a:ea typeface="方正清刻本悦宋简体" panose="02000000000000000000" pitchFamily="2" charset="-122"/>
                </a:rPr>
                <a:t>山东信诚资产评估有限公司</a:t>
              </a:r>
              <a:endParaRPr lang="zh-CN" altLang="en-US" sz="3200" dirty="0">
                <a:solidFill>
                  <a:srgbClr val="D5A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ea typeface="方正清刻本悦宋简体" panose="02000000000000000000" pitchFamily="2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1756" y="3248"/>
              <a:ext cx="822" cy="822"/>
              <a:chOff x="1179" y="7757"/>
              <a:chExt cx="1304" cy="1304"/>
            </a:xfrm>
          </p:grpSpPr>
          <p:sp>
            <p:nvSpPr>
              <p:cNvPr id="24" name="流程图: 接点 23"/>
              <p:cNvSpPr/>
              <p:nvPr/>
            </p:nvSpPr>
            <p:spPr>
              <a:xfrm>
                <a:off x="1260" y="7838"/>
                <a:ext cx="1143" cy="1143"/>
              </a:xfrm>
              <a:prstGeom prst="flowChartConnector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流程图: 接点 22"/>
              <p:cNvSpPr/>
              <p:nvPr/>
            </p:nvSpPr>
            <p:spPr>
              <a:xfrm>
                <a:off x="1179" y="7757"/>
                <a:ext cx="1304" cy="1304"/>
              </a:xfrm>
              <a:prstGeom prst="flowChartConnector">
                <a:avLst/>
              </a:prstGeom>
              <a:noFill/>
              <a:ln w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1"/>
                </a:gra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Freeform 214"/>
              <p:cNvSpPr>
                <a:spLocks noEditPoints="1"/>
              </p:cNvSpPr>
              <p:nvPr/>
            </p:nvSpPr>
            <p:spPr bwMode="auto">
              <a:xfrm>
                <a:off x="1442" y="8016"/>
                <a:ext cx="779" cy="786"/>
              </a:xfrm>
              <a:custGeom>
                <a:avLst/>
                <a:gdLst>
                  <a:gd name="T0" fmla="*/ 61 w 160"/>
                  <a:gd name="T1" fmla="*/ 49 h 160"/>
                  <a:gd name="T2" fmla="*/ 71 w 160"/>
                  <a:gd name="T3" fmla="*/ 86 h 160"/>
                  <a:gd name="T4" fmla="*/ 68 w 160"/>
                  <a:gd name="T5" fmla="*/ 83 h 160"/>
                  <a:gd name="T6" fmla="*/ 65 w 160"/>
                  <a:gd name="T7" fmla="*/ 80 h 160"/>
                  <a:gd name="T8" fmla="*/ 62 w 160"/>
                  <a:gd name="T9" fmla="*/ 84 h 160"/>
                  <a:gd name="T10" fmla="*/ 1 w 160"/>
                  <a:gd name="T11" fmla="*/ 146 h 160"/>
                  <a:gd name="T12" fmla="*/ 10 w 160"/>
                  <a:gd name="T13" fmla="*/ 159 h 160"/>
                  <a:gd name="T14" fmla="*/ 14 w 160"/>
                  <a:gd name="T15" fmla="*/ 159 h 160"/>
                  <a:gd name="T16" fmla="*/ 76 w 160"/>
                  <a:gd name="T17" fmla="*/ 98 h 160"/>
                  <a:gd name="T18" fmla="*/ 80 w 160"/>
                  <a:gd name="T19" fmla="*/ 98 h 160"/>
                  <a:gd name="T20" fmla="*/ 74 w 160"/>
                  <a:gd name="T21" fmla="*/ 89 h 160"/>
                  <a:gd name="T22" fmla="*/ 111 w 160"/>
                  <a:gd name="T23" fmla="*/ 99 h 160"/>
                  <a:gd name="T24" fmla="*/ 111 w 160"/>
                  <a:gd name="T25" fmla="*/ 0 h 160"/>
                  <a:gd name="T26" fmla="*/ 6 w 160"/>
                  <a:gd name="T27" fmla="*/ 148 h 160"/>
                  <a:gd name="T28" fmla="*/ 72 w 160"/>
                  <a:gd name="T29" fmla="*/ 94 h 160"/>
                  <a:gd name="T30" fmla="*/ 111 w 160"/>
                  <a:gd name="T31" fmla="*/ 94 h 160"/>
                  <a:gd name="T32" fmla="*/ 111 w 160"/>
                  <a:gd name="T33" fmla="*/ 5 h 160"/>
                  <a:gd name="T34" fmla="*/ 111 w 160"/>
                  <a:gd name="T35" fmla="*/ 94 h 160"/>
                  <a:gd name="T36" fmla="*/ 71 w 160"/>
                  <a:gd name="T37" fmla="*/ 49 h 160"/>
                  <a:gd name="T38" fmla="*/ 134 w 160"/>
                  <a:gd name="T39" fmla="*/ 81 h 160"/>
                  <a:gd name="T40" fmla="*/ 131 w 160"/>
                  <a:gd name="T41" fmla="*/ 77 h 160"/>
                  <a:gd name="T42" fmla="*/ 77 w 160"/>
                  <a:gd name="T43" fmla="*/ 49 h 160"/>
                  <a:gd name="T44" fmla="*/ 145 w 160"/>
                  <a:gd name="T45" fmla="*/ 49 h 160"/>
                  <a:gd name="T46" fmla="*/ 138 w 160"/>
                  <a:gd name="T47" fmla="*/ 73 h 160"/>
                  <a:gd name="T48" fmla="*/ 150 w 160"/>
                  <a:gd name="T49" fmla="*/ 49 h 160"/>
                  <a:gd name="T50" fmla="*/ 111 w 160"/>
                  <a:gd name="T51" fmla="*/ 70 h 160"/>
                  <a:gd name="T52" fmla="*/ 111 w 160"/>
                  <a:gd name="T53" fmla="*/ 75 h 160"/>
                  <a:gd name="T54" fmla="*/ 111 w 160"/>
                  <a:gd name="T55" fmla="*/ 24 h 160"/>
                  <a:gd name="T56" fmla="*/ 96 w 160"/>
                  <a:gd name="T57" fmla="*/ 31 h 160"/>
                  <a:gd name="T58" fmla="*/ 111 w 160"/>
                  <a:gd name="T59" fmla="*/ 29 h 160"/>
                  <a:gd name="T60" fmla="*/ 111 w 160"/>
                  <a:gd name="T61" fmla="*/ 70 h 160"/>
                  <a:gd name="T62" fmla="*/ 85 w 160"/>
                  <a:gd name="T63" fmla="*/ 49 h 160"/>
                  <a:gd name="T64" fmla="*/ 90 w 160"/>
                  <a:gd name="T65" fmla="*/ 49 h 160"/>
                  <a:gd name="T66" fmla="*/ 93 w 160"/>
                  <a:gd name="T67" fmla="*/ 3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0" h="160">
                    <a:moveTo>
                      <a:pt x="111" y="0"/>
                    </a:moveTo>
                    <a:cubicBezTo>
                      <a:pt x="83" y="0"/>
                      <a:pt x="61" y="22"/>
                      <a:pt x="61" y="49"/>
                    </a:cubicBezTo>
                    <a:cubicBezTo>
                      <a:pt x="61" y="62"/>
                      <a:pt x="66" y="74"/>
                      <a:pt x="74" y="82"/>
                    </a:cubicBezTo>
                    <a:cubicBezTo>
                      <a:pt x="71" y="86"/>
                      <a:pt x="71" y="86"/>
                      <a:pt x="71" y="86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8" y="83"/>
                      <a:pt x="68" y="83"/>
                      <a:pt x="67" y="83"/>
                    </a:cubicBezTo>
                    <a:cubicBezTo>
                      <a:pt x="65" y="80"/>
                      <a:pt x="65" y="80"/>
                      <a:pt x="65" y="80"/>
                    </a:cubicBezTo>
                    <a:cubicBezTo>
                      <a:pt x="64" y="79"/>
                      <a:pt x="63" y="79"/>
                      <a:pt x="62" y="80"/>
                    </a:cubicBezTo>
                    <a:cubicBezTo>
                      <a:pt x="61" y="81"/>
                      <a:pt x="61" y="83"/>
                      <a:pt x="62" y="84"/>
                    </a:cubicBezTo>
                    <a:cubicBezTo>
                      <a:pt x="62" y="85"/>
                      <a:pt x="62" y="85"/>
                      <a:pt x="62" y="85"/>
                    </a:cubicBezTo>
                    <a:cubicBezTo>
                      <a:pt x="1" y="146"/>
                      <a:pt x="1" y="146"/>
                      <a:pt x="1" y="146"/>
                    </a:cubicBezTo>
                    <a:cubicBezTo>
                      <a:pt x="0" y="147"/>
                      <a:pt x="0" y="149"/>
                      <a:pt x="1" y="150"/>
                    </a:cubicBezTo>
                    <a:cubicBezTo>
                      <a:pt x="10" y="159"/>
                      <a:pt x="10" y="159"/>
                      <a:pt x="10" y="159"/>
                    </a:cubicBezTo>
                    <a:cubicBezTo>
                      <a:pt x="11" y="160"/>
                      <a:pt x="12" y="160"/>
                      <a:pt x="12" y="160"/>
                    </a:cubicBezTo>
                    <a:cubicBezTo>
                      <a:pt x="13" y="160"/>
                      <a:pt x="13" y="160"/>
                      <a:pt x="14" y="159"/>
                    </a:cubicBezTo>
                    <a:cubicBezTo>
                      <a:pt x="75" y="98"/>
                      <a:pt x="75" y="98"/>
                      <a:pt x="75" y="98"/>
                    </a:cubicBezTo>
                    <a:cubicBezTo>
                      <a:pt x="76" y="98"/>
                      <a:pt x="76" y="98"/>
                      <a:pt x="76" y="98"/>
                    </a:cubicBezTo>
                    <a:cubicBezTo>
                      <a:pt x="76" y="99"/>
                      <a:pt x="77" y="99"/>
                      <a:pt x="78" y="99"/>
                    </a:cubicBezTo>
                    <a:cubicBezTo>
                      <a:pt x="78" y="99"/>
                      <a:pt x="79" y="99"/>
                      <a:pt x="80" y="98"/>
                    </a:cubicBezTo>
                    <a:cubicBezTo>
                      <a:pt x="81" y="97"/>
                      <a:pt x="81" y="96"/>
                      <a:pt x="80" y="95"/>
                    </a:cubicBezTo>
                    <a:cubicBezTo>
                      <a:pt x="74" y="89"/>
                      <a:pt x="74" y="89"/>
                      <a:pt x="74" y="89"/>
                    </a:cubicBezTo>
                    <a:cubicBezTo>
                      <a:pt x="78" y="86"/>
                      <a:pt x="78" y="86"/>
                      <a:pt x="78" y="86"/>
                    </a:cubicBezTo>
                    <a:cubicBezTo>
                      <a:pt x="86" y="94"/>
                      <a:pt x="98" y="99"/>
                      <a:pt x="111" y="99"/>
                    </a:cubicBezTo>
                    <a:cubicBezTo>
                      <a:pt x="138" y="99"/>
                      <a:pt x="160" y="77"/>
                      <a:pt x="160" y="49"/>
                    </a:cubicBezTo>
                    <a:cubicBezTo>
                      <a:pt x="160" y="22"/>
                      <a:pt x="138" y="0"/>
                      <a:pt x="111" y="0"/>
                    </a:cubicBezTo>
                    <a:close/>
                    <a:moveTo>
                      <a:pt x="12" y="154"/>
                    </a:moveTo>
                    <a:cubicBezTo>
                      <a:pt x="6" y="148"/>
                      <a:pt x="6" y="148"/>
                      <a:pt x="6" y="148"/>
                    </a:cubicBezTo>
                    <a:cubicBezTo>
                      <a:pt x="66" y="88"/>
                      <a:pt x="66" y="88"/>
                      <a:pt x="66" y="88"/>
                    </a:cubicBezTo>
                    <a:cubicBezTo>
                      <a:pt x="72" y="94"/>
                      <a:pt x="72" y="94"/>
                      <a:pt x="72" y="94"/>
                    </a:cubicBezTo>
                    <a:lnTo>
                      <a:pt x="12" y="154"/>
                    </a:lnTo>
                    <a:close/>
                    <a:moveTo>
                      <a:pt x="111" y="94"/>
                    </a:moveTo>
                    <a:cubicBezTo>
                      <a:pt x="86" y="94"/>
                      <a:pt x="66" y="74"/>
                      <a:pt x="66" y="49"/>
                    </a:cubicBezTo>
                    <a:cubicBezTo>
                      <a:pt x="66" y="25"/>
                      <a:pt x="86" y="5"/>
                      <a:pt x="111" y="5"/>
                    </a:cubicBezTo>
                    <a:cubicBezTo>
                      <a:pt x="135" y="5"/>
                      <a:pt x="155" y="25"/>
                      <a:pt x="155" y="49"/>
                    </a:cubicBezTo>
                    <a:cubicBezTo>
                      <a:pt x="155" y="74"/>
                      <a:pt x="135" y="94"/>
                      <a:pt x="111" y="94"/>
                    </a:cubicBezTo>
                    <a:close/>
                    <a:moveTo>
                      <a:pt x="111" y="10"/>
                    </a:moveTo>
                    <a:cubicBezTo>
                      <a:pt x="89" y="10"/>
                      <a:pt x="71" y="28"/>
                      <a:pt x="71" y="49"/>
                    </a:cubicBezTo>
                    <a:cubicBezTo>
                      <a:pt x="71" y="71"/>
                      <a:pt x="89" y="89"/>
                      <a:pt x="111" y="89"/>
                    </a:cubicBezTo>
                    <a:cubicBezTo>
                      <a:pt x="119" y="89"/>
                      <a:pt x="127" y="86"/>
                      <a:pt x="134" y="81"/>
                    </a:cubicBezTo>
                    <a:cubicBezTo>
                      <a:pt x="135" y="80"/>
                      <a:pt x="136" y="78"/>
                      <a:pt x="135" y="77"/>
                    </a:cubicBezTo>
                    <a:cubicBezTo>
                      <a:pt x="134" y="76"/>
                      <a:pt x="132" y="76"/>
                      <a:pt x="131" y="77"/>
                    </a:cubicBezTo>
                    <a:cubicBezTo>
                      <a:pt x="125" y="81"/>
                      <a:pt x="118" y="83"/>
                      <a:pt x="111" y="83"/>
                    </a:cubicBezTo>
                    <a:cubicBezTo>
                      <a:pt x="92" y="83"/>
                      <a:pt x="77" y="68"/>
                      <a:pt x="77" y="49"/>
                    </a:cubicBezTo>
                    <a:cubicBezTo>
                      <a:pt x="77" y="31"/>
                      <a:pt x="92" y="15"/>
                      <a:pt x="111" y="15"/>
                    </a:cubicBezTo>
                    <a:cubicBezTo>
                      <a:pt x="129" y="15"/>
                      <a:pt x="145" y="31"/>
                      <a:pt x="145" y="49"/>
                    </a:cubicBezTo>
                    <a:cubicBezTo>
                      <a:pt x="145" y="57"/>
                      <a:pt x="142" y="64"/>
                      <a:pt x="138" y="70"/>
                    </a:cubicBezTo>
                    <a:cubicBezTo>
                      <a:pt x="137" y="71"/>
                      <a:pt x="137" y="73"/>
                      <a:pt x="138" y="73"/>
                    </a:cubicBezTo>
                    <a:cubicBezTo>
                      <a:pt x="139" y="74"/>
                      <a:pt x="141" y="74"/>
                      <a:pt x="142" y="73"/>
                    </a:cubicBezTo>
                    <a:cubicBezTo>
                      <a:pt x="147" y="66"/>
                      <a:pt x="150" y="58"/>
                      <a:pt x="150" y="49"/>
                    </a:cubicBezTo>
                    <a:cubicBezTo>
                      <a:pt x="150" y="28"/>
                      <a:pt x="132" y="10"/>
                      <a:pt x="111" y="10"/>
                    </a:cubicBezTo>
                    <a:close/>
                    <a:moveTo>
                      <a:pt x="111" y="70"/>
                    </a:moveTo>
                    <a:cubicBezTo>
                      <a:pt x="109" y="70"/>
                      <a:pt x="108" y="71"/>
                      <a:pt x="108" y="72"/>
                    </a:cubicBezTo>
                    <a:cubicBezTo>
                      <a:pt x="108" y="74"/>
                      <a:pt x="109" y="75"/>
                      <a:pt x="111" y="75"/>
                    </a:cubicBezTo>
                    <a:cubicBezTo>
                      <a:pt x="125" y="75"/>
                      <a:pt x="136" y="63"/>
                      <a:pt x="136" y="49"/>
                    </a:cubicBezTo>
                    <a:cubicBezTo>
                      <a:pt x="136" y="35"/>
                      <a:pt x="125" y="24"/>
                      <a:pt x="111" y="24"/>
                    </a:cubicBezTo>
                    <a:cubicBezTo>
                      <a:pt x="106" y="24"/>
                      <a:pt x="101" y="25"/>
                      <a:pt x="97" y="28"/>
                    </a:cubicBezTo>
                    <a:cubicBezTo>
                      <a:pt x="96" y="29"/>
                      <a:pt x="95" y="30"/>
                      <a:pt x="96" y="31"/>
                    </a:cubicBezTo>
                    <a:cubicBezTo>
                      <a:pt x="97" y="32"/>
                      <a:pt x="99" y="33"/>
                      <a:pt x="100" y="32"/>
                    </a:cubicBezTo>
                    <a:cubicBezTo>
                      <a:pt x="103" y="30"/>
                      <a:pt x="107" y="29"/>
                      <a:pt x="111" y="29"/>
                    </a:cubicBezTo>
                    <a:cubicBezTo>
                      <a:pt x="122" y="29"/>
                      <a:pt x="131" y="38"/>
                      <a:pt x="131" y="49"/>
                    </a:cubicBezTo>
                    <a:cubicBezTo>
                      <a:pt x="131" y="61"/>
                      <a:pt x="122" y="70"/>
                      <a:pt x="111" y="70"/>
                    </a:cubicBezTo>
                    <a:close/>
                    <a:moveTo>
                      <a:pt x="89" y="36"/>
                    </a:moveTo>
                    <a:cubicBezTo>
                      <a:pt x="86" y="40"/>
                      <a:pt x="85" y="45"/>
                      <a:pt x="85" y="49"/>
                    </a:cubicBezTo>
                    <a:cubicBezTo>
                      <a:pt x="85" y="51"/>
                      <a:pt x="86" y="52"/>
                      <a:pt x="88" y="52"/>
                    </a:cubicBezTo>
                    <a:cubicBezTo>
                      <a:pt x="89" y="52"/>
                      <a:pt x="90" y="51"/>
                      <a:pt x="90" y="49"/>
                    </a:cubicBezTo>
                    <a:cubicBezTo>
                      <a:pt x="90" y="46"/>
                      <a:pt x="91" y="42"/>
                      <a:pt x="93" y="38"/>
                    </a:cubicBezTo>
                    <a:cubicBezTo>
                      <a:pt x="94" y="37"/>
                      <a:pt x="94" y="36"/>
                      <a:pt x="93" y="35"/>
                    </a:cubicBezTo>
                    <a:cubicBezTo>
                      <a:pt x="91" y="34"/>
                      <a:pt x="90" y="35"/>
                      <a:pt x="89" y="36"/>
                    </a:cubicBezTo>
                    <a:close/>
                  </a:path>
                </a:pathLst>
              </a:custGeom>
              <a:gradFill>
                <a:gsLst>
                  <a:gs pos="57600">
                    <a:srgbClr val="CB9824"/>
                  </a:gs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20" name="文本框 19"/>
          <p:cNvSpPr txBox="1"/>
          <p:nvPr/>
        </p:nvSpPr>
        <p:spPr>
          <a:xfrm>
            <a:off x="1385570" y="2935605"/>
            <a:ext cx="535432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</a:rPr>
              <a:t>      </a:t>
            </a:r>
            <a:r>
              <a:rPr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</a:rPr>
              <a:t>包括房地产评估、金融资产评估、有形资产评估与咨询、企业价值评估等。我们的优势在于能高质量、高效率的工作，并利用专业知识和经验进一步为客户增添价值。公司多年来为房地产企业、事业单位和国有企业改制、股权改革、企业兼并、合资合作、企事业单位资产评估做了大量的工作</a:t>
            </a:r>
            <a:endParaRPr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</a:endParaRPr>
          </a:p>
        </p:txBody>
      </p:sp>
      <p:pic>
        <p:nvPicPr>
          <p:cNvPr id="33" name="图片 32" descr="图标+信和集团（金色）信和集团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615" y="334645"/>
            <a:ext cx="1842770" cy="418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7190687" y="1471131"/>
            <a:ext cx="6000662" cy="5060100"/>
            <a:chOff x="787401" y="2021815"/>
            <a:chExt cx="3759198" cy="3169970"/>
          </a:xfrm>
        </p:grpSpPr>
        <p:sp>
          <p:nvSpPr>
            <p:cNvPr id="18" name="矩形 17"/>
            <p:cNvSpPr/>
            <p:nvPr>
              <p:custDataLst>
                <p:tags r:id="rId1"/>
              </p:custDataLst>
            </p:nvPr>
          </p:nvSpPr>
          <p:spPr>
            <a:xfrm>
              <a:off x="927100" y="2229852"/>
              <a:ext cx="3479800" cy="1944215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9" name="图片 1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87401" y="2021815"/>
              <a:ext cx="3759198" cy="316997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17000" endPos="37000" dir="5400000" sy="-100000" algn="bl" rotWithShape="0"/>
            </a:effectLst>
          </p:spPr>
        </p:pic>
      </p:grpSp>
      <p:grpSp>
        <p:nvGrpSpPr>
          <p:cNvPr id="25" name="组合 24"/>
          <p:cNvGrpSpPr/>
          <p:nvPr/>
        </p:nvGrpSpPr>
        <p:grpSpPr>
          <a:xfrm>
            <a:off x="1013460" y="2070100"/>
            <a:ext cx="5766435" cy="1076325"/>
            <a:chOff x="1756" y="3200"/>
            <a:chExt cx="9081" cy="1695"/>
          </a:xfrm>
        </p:grpSpPr>
        <p:sp>
          <p:nvSpPr>
            <p:cNvPr id="3" name="文本框 2"/>
            <p:cNvSpPr txBox="1"/>
            <p:nvPr/>
          </p:nvSpPr>
          <p:spPr>
            <a:xfrm>
              <a:off x="2708" y="3200"/>
              <a:ext cx="8129" cy="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D5A63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ll MT" panose="02020503060305020303" pitchFamily="18" charset="0"/>
                  <a:ea typeface="方正清刻本悦宋简体" panose="02000000000000000000" pitchFamily="2" charset="-122"/>
                </a:rPr>
                <a:t>北京中昌工程咨询有限公司山东分公司</a:t>
              </a:r>
              <a:endParaRPr lang="zh-CN" altLang="en-US" sz="3200" dirty="0">
                <a:solidFill>
                  <a:srgbClr val="D5A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ea typeface="方正清刻本悦宋简体" panose="02000000000000000000" pitchFamily="2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1756" y="3248"/>
              <a:ext cx="822" cy="822"/>
              <a:chOff x="1179" y="7757"/>
              <a:chExt cx="1304" cy="1304"/>
            </a:xfrm>
          </p:grpSpPr>
          <p:sp>
            <p:nvSpPr>
              <p:cNvPr id="24" name="流程图: 接点 23"/>
              <p:cNvSpPr/>
              <p:nvPr/>
            </p:nvSpPr>
            <p:spPr>
              <a:xfrm>
                <a:off x="1260" y="7838"/>
                <a:ext cx="1143" cy="1143"/>
              </a:xfrm>
              <a:prstGeom prst="flowChartConnector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流程图: 接点 22"/>
              <p:cNvSpPr/>
              <p:nvPr/>
            </p:nvSpPr>
            <p:spPr>
              <a:xfrm>
                <a:off x="1179" y="7757"/>
                <a:ext cx="1304" cy="1304"/>
              </a:xfrm>
              <a:prstGeom prst="flowChartConnector">
                <a:avLst/>
              </a:prstGeom>
              <a:noFill/>
              <a:ln w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1"/>
                </a:gra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Freeform 214"/>
              <p:cNvSpPr>
                <a:spLocks noEditPoints="1"/>
              </p:cNvSpPr>
              <p:nvPr/>
            </p:nvSpPr>
            <p:spPr bwMode="auto">
              <a:xfrm>
                <a:off x="1442" y="8016"/>
                <a:ext cx="779" cy="786"/>
              </a:xfrm>
              <a:custGeom>
                <a:avLst/>
                <a:gdLst>
                  <a:gd name="T0" fmla="*/ 61 w 160"/>
                  <a:gd name="T1" fmla="*/ 49 h 160"/>
                  <a:gd name="T2" fmla="*/ 71 w 160"/>
                  <a:gd name="T3" fmla="*/ 86 h 160"/>
                  <a:gd name="T4" fmla="*/ 68 w 160"/>
                  <a:gd name="T5" fmla="*/ 83 h 160"/>
                  <a:gd name="T6" fmla="*/ 65 w 160"/>
                  <a:gd name="T7" fmla="*/ 80 h 160"/>
                  <a:gd name="T8" fmla="*/ 62 w 160"/>
                  <a:gd name="T9" fmla="*/ 84 h 160"/>
                  <a:gd name="T10" fmla="*/ 1 w 160"/>
                  <a:gd name="T11" fmla="*/ 146 h 160"/>
                  <a:gd name="T12" fmla="*/ 10 w 160"/>
                  <a:gd name="T13" fmla="*/ 159 h 160"/>
                  <a:gd name="T14" fmla="*/ 14 w 160"/>
                  <a:gd name="T15" fmla="*/ 159 h 160"/>
                  <a:gd name="T16" fmla="*/ 76 w 160"/>
                  <a:gd name="T17" fmla="*/ 98 h 160"/>
                  <a:gd name="T18" fmla="*/ 80 w 160"/>
                  <a:gd name="T19" fmla="*/ 98 h 160"/>
                  <a:gd name="T20" fmla="*/ 74 w 160"/>
                  <a:gd name="T21" fmla="*/ 89 h 160"/>
                  <a:gd name="T22" fmla="*/ 111 w 160"/>
                  <a:gd name="T23" fmla="*/ 99 h 160"/>
                  <a:gd name="T24" fmla="*/ 111 w 160"/>
                  <a:gd name="T25" fmla="*/ 0 h 160"/>
                  <a:gd name="T26" fmla="*/ 6 w 160"/>
                  <a:gd name="T27" fmla="*/ 148 h 160"/>
                  <a:gd name="T28" fmla="*/ 72 w 160"/>
                  <a:gd name="T29" fmla="*/ 94 h 160"/>
                  <a:gd name="T30" fmla="*/ 111 w 160"/>
                  <a:gd name="T31" fmla="*/ 94 h 160"/>
                  <a:gd name="T32" fmla="*/ 111 w 160"/>
                  <a:gd name="T33" fmla="*/ 5 h 160"/>
                  <a:gd name="T34" fmla="*/ 111 w 160"/>
                  <a:gd name="T35" fmla="*/ 94 h 160"/>
                  <a:gd name="T36" fmla="*/ 71 w 160"/>
                  <a:gd name="T37" fmla="*/ 49 h 160"/>
                  <a:gd name="T38" fmla="*/ 134 w 160"/>
                  <a:gd name="T39" fmla="*/ 81 h 160"/>
                  <a:gd name="T40" fmla="*/ 131 w 160"/>
                  <a:gd name="T41" fmla="*/ 77 h 160"/>
                  <a:gd name="T42" fmla="*/ 77 w 160"/>
                  <a:gd name="T43" fmla="*/ 49 h 160"/>
                  <a:gd name="T44" fmla="*/ 145 w 160"/>
                  <a:gd name="T45" fmla="*/ 49 h 160"/>
                  <a:gd name="T46" fmla="*/ 138 w 160"/>
                  <a:gd name="T47" fmla="*/ 73 h 160"/>
                  <a:gd name="T48" fmla="*/ 150 w 160"/>
                  <a:gd name="T49" fmla="*/ 49 h 160"/>
                  <a:gd name="T50" fmla="*/ 111 w 160"/>
                  <a:gd name="T51" fmla="*/ 70 h 160"/>
                  <a:gd name="T52" fmla="*/ 111 w 160"/>
                  <a:gd name="T53" fmla="*/ 75 h 160"/>
                  <a:gd name="T54" fmla="*/ 111 w 160"/>
                  <a:gd name="T55" fmla="*/ 24 h 160"/>
                  <a:gd name="T56" fmla="*/ 96 w 160"/>
                  <a:gd name="T57" fmla="*/ 31 h 160"/>
                  <a:gd name="T58" fmla="*/ 111 w 160"/>
                  <a:gd name="T59" fmla="*/ 29 h 160"/>
                  <a:gd name="T60" fmla="*/ 111 w 160"/>
                  <a:gd name="T61" fmla="*/ 70 h 160"/>
                  <a:gd name="T62" fmla="*/ 85 w 160"/>
                  <a:gd name="T63" fmla="*/ 49 h 160"/>
                  <a:gd name="T64" fmla="*/ 90 w 160"/>
                  <a:gd name="T65" fmla="*/ 49 h 160"/>
                  <a:gd name="T66" fmla="*/ 93 w 160"/>
                  <a:gd name="T67" fmla="*/ 3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0" h="160">
                    <a:moveTo>
                      <a:pt x="111" y="0"/>
                    </a:moveTo>
                    <a:cubicBezTo>
                      <a:pt x="83" y="0"/>
                      <a:pt x="61" y="22"/>
                      <a:pt x="61" y="49"/>
                    </a:cubicBezTo>
                    <a:cubicBezTo>
                      <a:pt x="61" y="62"/>
                      <a:pt x="66" y="74"/>
                      <a:pt x="74" y="82"/>
                    </a:cubicBezTo>
                    <a:cubicBezTo>
                      <a:pt x="71" y="86"/>
                      <a:pt x="71" y="86"/>
                      <a:pt x="71" y="86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8" y="83"/>
                      <a:pt x="68" y="83"/>
                      <a:pt x="67" y="83"/>
                    </a:cubicBezTo>
                    <a:cubicBezTo>
                      <a:pt x="65" y="80"/>
                      <a:pt x="65" y="80"/>
                      <a:pt x="65" y="80"/>
                    </a:cubicBezTo>
                    <a:cubicBezTo>
                      <a:pt x="64" y="79"/>
                      <a:pt x="63" y="79"/>
                      <a:pt x="62" y="80"/>
                    </a:cubicBezTo>
                    <a:cubicBezTo>
                      <a:pt x="61" y="81"/>
                      <a:pt x="61" y="83"/>
                      <a:pt x="62" y="84"/>
                    </a:cubicBezTo>
                    <a:cubicBezTo>
                      <a:pt x="62" y="85"/>
                      <a:pt x="62" y="85"/>
                      <a:pt x="62" y="85"/>
                    </a:cubicBezTo>
                    <a:cubicBezTo>
                      <a:pt x="1" y="146"/>
                      <a:pt x="1" y="146"/>
                      <a:pt x="1" y="146"/>
                    </a:cubicBezTo>
                    <a:cubicBezTo>
                      <a:pt x="0" y="147"/>
                      <a:pt x="0" y="149"/>
                      <a:pt x="1" y="150"/>
                    </a:cubicBezTo>
                    <a:cubicBezTo>
                      <a:pt x="10" y="159"/>
                      <a:pt x="10" y="159"/>
                      <a:pt x="10" y="159"/>
                    </a:cubicBezTo>
                    <a:cubicBezTo>
                      <a:pt x="11" y="160"/>
                      <a:pt x="12" y="160"/>
                      <a:pt x="12" y="160"/>
                    </a:cubicBezTo>
                    <a:cubicBezTo>
                      <a:pt x="13" y="160"/>
                      <a:pt x="13" y="160"/>
                      <a:pt x="14" y="159"/>
                    </a:cubicBezTo>
                    <a:cubicBezTo>
                      <a:pt x="75" y="98"/>
                      <a:pt x="75" y="98"/>
                      <a:pt x="75" y="98"/>
                    </a:cubicBezTo>
                    <a:cubicBezTo>
                      <a:pt x="76" y="98"/>
                      <a:pt x="76" y="98"/>
                      <a:pt x="76" y="98"/>
                    </a:cubicBezTo>
                    <a:cubicBezTo>
                      <a:pt x="76" y="99"/>
                      <a:pt x="77" y="99"/>
                      <a:pt x="78" y="99"/>
                    </a:cubicBezTo>
                    <a:cubicBezTo>
                      <a:pt x="78" y="99"/>
                      <a:pt x="79" y="99"/>
                      <a:pt x="80" y="98"/>
                    </a:cubicBezTo>
                    <a:cubicBezTo>
                      <a:pt x="81" y="97"/>
                      <a:pt x="81" y="96"/>
                      <a:pt x="80" y="95"/>
                    </a:cubicBezTo>
                    <a:cubicBezTo>
                      <a:pt x="74" y="89"/>
                      <a:pt x="74" y="89"/>
                      <a:pt x="74" y="89"/>
                    </a:cubicBezTo>
                    <a:cubicBezTo>
                      <a:pt x="78" y="86"/>
                      <a:pt x="78" y="86"/>
                      <a:pt x="78" y="86"/>
                    </a:cubicBezTo>
                    <a:cubicBezTo>
                      <a:pt x="86" y="94"/>
                      <a:pt x="98" y="99"/>
                      <a:pt x="111" y="99"/>
                    </a:cubicBezTo>
                    <a:cubicBezTo>
                      <a:pt x="138" y="99"/>
                      <a:pt x="160" y="77"/>
                      <a:pt x="160" y="49"/>
                    </a:cubicBezTo>
                    <a:cubicBezTo>
                      <a:pt x="160" y="22"/>
                      <a:pt x="138" y="0"/>
                      <a:pt x="111" y="0"/>
                    </a:cubicBezTo>
                    <a:close/>
                    <a:moveTo>
                      <a:pt x="12" y="154"/>
                    </a:moveTo>
                    <a:cubicBezTo>
                      <a:pt x="6" y="148"/>
                      <a:pt x="6" y="148"/>
                      <a:pt x="6" y="148"/>
                    </a:cubicBezTo>
                    <a:cubicBezTo>
                      <a:pt x="66" y="88"/>
                      <a:pt x="66" y="88"/>
                      <a:pt x="66" y="88"/>
                    </a:cubicBezTo>
                    <a:cubicBezTo>
                      <a:pt x="72" y="94"/>
                      <a:pt x="72" y="94"/>
                      <a:pt x="72" y="94"/>
                    </a:cubicBezTo>
                    <a:lnTo>
                      <a:pt x="12" y="154"/>
                    </a:lnTo>
                    <a:close/>
                    <a:moveTo>
                      <a:pt x="111" y="94"/>
                    </a:moveTo>
                    <a:cubicBezTo>
                      <a:pt x="86" y="94"/>
                      <a:pt x="66" y="74"/>
                      <a:pt x="66" y="49"/>
                    </a:cubicBezTo>
                    <a:cubicBezTo>
                      <a:pt x="66" y="25"/>
                      <a:pt x="86" y="5"/>
                      <a:pt x="111" y="5"/>
                    </a:cubicBezTo>
                    <a:cubicBezTo>
                      <a:pt x="135" y="5"/>
                      <a:pt x="155" y="25"/>
                      <a:pt x="155" y="49"/>
                    </a:cubicBezTo>
                    <a:cubicBezTo>
                      <a:pt x="155" y="74"/>
                      <a:pt x="135" y="94"/>
                      <a:pt x="111" y="94"/>
                    </a:cubicBezTo>
                    <a:close/>
                    <a:moveTo>
                      <a:pt x="111" y="10"/>
                    </a:moveTo>
                    <a:cubicBezTo>
                      <a:pt x="89" y="10"/>
                      <a:pt x="71" y="28"/>
                      <a:pt x="71" y="49"/>
                    </a:cubicBezTo>
                    <a:cubicBezTo>
                      <a:pt x="71" y="71"/>
                      <a:pt x="89" y="89"/>
                      <a:pt x="111" y="89"/>
                    </a:cubicBezTo>
                    <a:cubicBezTo>
                      <a:pt x="119" y="89"/>
                      <a:pt x="127" y="86"/>
                      <a:pt x="134" y="81"/>
                    </a:cubicBezTo>
                    <a:cubicBezTo>
                      <a:pt x="135" y="80"/>
                      <a:pt x="136" y="78"/>
                      <a:pt x="135" y="77"/>
                    </a:cubicBezTo>
                    <a:cubicBezTo>
                      <a:pt x="134" y="76"/>
                      <a:pt x="132" y="76"/>
                      <a:pt x="131" y="77"/>
                    </a:cubicBezTo>
                    <a:cubicBezTo>
                      <a:pt x="125" y="81"/>
                      <a:pt x="118" y="83"/>
                      <a:pt x="111" y="83"/>
                    </a:cubicBezTo>
                    <a:cubicBezTo>
                      <a:pt x="92" y="83"/>
                      <a:pt x="77" y="68"/>
                      <a:pt x="77" y="49"/>
                    </a:cubicBezTo>
                    <a:cubicBezTo>
                      <a:pt x="77" y="31"/>
                      <a:pt x="92" y="15"/>
                      <a:pt x="111" y="15"/>
                    </a:cubicBezTo>
                    <a:cubicBezTo>
                      <a:pt x="129" y="15"/>
                      <a:pt x="145" y="31"/>
                      <a:pt x="145" y="49"/>
                    </a:cubicBezTo>
                    <a:cubicBezTo>
                      <a:pt x="145" y="57"/>
                      <a:pt x="142" y="64"/>
                      <a:pt x="138" y="70"/>
                    </a:cubicBezTo>
                    <a:cubicBezTo>
                      <a:pt x="137" y="71"/>
                      <a:pt x="137" y="73"/>
                      <a:pt x="138" y="73"/>
                    </a:cubicBezTo>
                    <a:cubicBezTo>
                      <a:pt x="139" y="74"/>
                      <a:pt x="141" y="74"/>
                      <a:pt x="142" y="73"/>
                    </a:cubicBezTo>
                    <a:cubicBezTo>
                      <a:pt x="147" y="66"/>
                      <a:pt x="150" y="58"/>
                      <a:pt x="150" y="49"/>
                    </a:cubicBezTo>
                    <a:cubicBezTo>
                      <a:pt x="150" y="28"/>
                      <a:pt x="132" y="10"/>
                      <a:pt x="111" y="10"/>
                    </a:cubicBezTo>
                    <a:close/>
                    <a:moveTo>
                      <a:pt x="111" y="70"/>
                    </a:moveTo>
                    <a:cubicBezTo>
                      <a:pt x="109" y="70"/>
                      <a:pt x="108" y="71"/>
                      <a:pt x="108" y="72"/>
                    </a:cubicBezTo>
                    <a:cubicBezTo>
                      <a:pt x="108" y="74"/>
                      <a:pt x="109" y="75"/>
                      <a:pt x="111" y="75"/>
                    </a:cubicBezTo>
                    <a:cubicBezTo>
                      <a:pt x="125" y="75"/>
                      <a:pt x="136" y="63"/>
                      <a:pt x="136" y="49"/>
                    </a:cubicBezTo>
                    <a:cubicBezTo>
                      <a:pt x="136" y="35"/>
                      <a:pt x="125" y="24"/>
                      <a:pt x="111" y="24"/>
                    </a:cubicBezTo>
                    <a:cubicBezTo>
                      <a:pt x="106" y="24"/>
                      <a:pt x="101" y="25"/>
                      <a:pt x="97" y="28"/>
                    </a:cubicBezTo>
                    <a:cubicBezTo>
                      <a:pt x="96" y="29"/>
                      <a:pt x="95" y="30"/>
                      <a:pt x="96" y="31"/>
                    </a:cubicBezTo>
                    <a:cubicBezTo>
                      <a:pt x="97" y="32"/>
                      <a:pt x="99" y="33"/>
                      <a:pt x="100" y="32"/>
                    </a:cubicBezTo>
                    <a:cubicBezTo>
                      <a:pt x="103" y="30"/>
                      <a:pt x="107" y="29"/>
                      <a:pt x="111" y="29"/>
                    </a:cubicBezTo>
                    <a:cubicBezTo>
                      <a:pt x="122" y="29"/>
                      <a:pt x="131" y="38"/>
                      <a:pt x="131" y="49"/>
                    </a:cubicBezTo>
                    <a:cubicBezTo>
                      <a:pt x="131" y="61"/>
                      <a:pt x="122" y="70"/>
                      <a:pt x="111" y="70"/>
                    </a:cubicBezTo>
                    <a:close/>
                    <a:moveTo>
                      <a:pt x="89" y="36"/>
                    </a:moveTo>
                    <a:cubicBezTo>
                      <a:pt x="86" y="40"/>
                      <a:pt x="85" y="45"/>
                      <a:pt x="85" y="49"/>
                    </a:cubicBezTo>
                    <a:cubicBezTo>
                      <a:pt x="85" y="51"/>
                      <a:pt x="86" y="52"/>
                      <a:pt x="88" y="52"/>
                    </a:cubicBezTo>
                    <a:cubicBezTo>
                      <a:pt x="89" y="52"/>
                      <a:pt x="90" y="51"/>
                      <a:pt x="90" y="49"/>
                    </a:cubicBezTo>
                    <a:cubicBezTo>
                      <a:pt x="90" y="46"/>
                      <a:pt x="91" y="42"/>
                      <a:pt x="93" y="38"/>
                    </a:cubicBezTo>
                    <a:cubicBezTo>
                      <a:pt x="94" y="37"/>
                      <a:pt x="94" y="36"/>
                      <a:pt x="93" y="35"/>
                    </a:cubicBezTo>
                    <a:cubicBezTo>
                      <a:pt x="91" y="34"/>
                      <a:pt x="90" y="35"/>
                      <a:pt x="89" y="36"/>
                    </a:cubicBezTo>
                    <a:close/>
                  </a:path>
                </a:pathLst>
              </a:custGeom>
              <a:gradFill>
                <a:gsLst>
                  <a:gs pos="57600">
                    <a:srgbClr val="CB9824"/>
                  </a:gs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20" name="文本框 19"/>
          <p:cNvSpPr txBox="1"/>
          <p:nvPr/>
        </p:nvSpPr>
        <p:spPr>
          <a:xfrm>
            <a:off x="1617980" y="3331845"/>
            <a:ext cx="489458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</a:rPr>
              <a:t>      </a:t>
            </a:r>
            <a:r>
              <a:rPr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</a:rPr>
              <a:t>北京中昌工程咨询有限公司山东分公司具有甲级招标代理、甲级造价咨询、甲级政府采购代理和甲级中央投资项目招标代理资质证书等</a:t>
            </a:r>
            <a:endParaRPr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</a:endParaRPr>
          </a:p>
        </p:txBody>
      </p:sp>
      <p:pic>
        <p:nvPicPr>
          <p:cNvPr id="33" name="图片 32" descr="图标+信和集团（金色）信和集团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615" y="334645"/>
            <a:ext cx="1842770" cy="418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826135" y="1132205"/>
            <a:ext cx="5827395" cy="583565"/>
            <a:chOff x="1756" y="3200"/>
            <a:chExt cx="9177" cy="919"/>
          </a:xfrm>
        </p:grpSpPr>
        <p:sp>
          <p:nvSpPr>
            <p:cNvPr id="3" name="文本框 2"/>
            <p:cNvSpPr txBox="1"/>
            <p:nvPr/>
          </p:nvSpPr>
          <p:spPr>
            <a:xfrm>
              <a:off x="2708" y="3200"/>
              <a:ext cx="822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D5A63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ll MT" panose="02020503060305020303" pitchFamily="18" charset="0"/>
                  <a:ea typeface="方正清刻本悦宋简体" panose="02000000000000000000" pitchFamily="2" charset="-122"/>
                </a:rPr>
                <a:t>山东旷林管理咨询有限公司</a:t>
              </a:r>
              <a:endParaRPr lang="zh-CN" altLang="en-US" sz="3200" dirty="0">
                <a:solidFill>
                  <a:srgbClr val="D5A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ea typeface="方正清刻本悦宋简体" panose="02000000000000000000" pitchFamily="2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1756" y="3248"/>
              <a:ext cx="822" cy="822"/>
              <a:chOff x="1179" y="7757"/>
              <a:chExt cx="1304" cy="1304"/>
            </a:xfrm>
          </p:grpSpPr>
          <p:sp>
            <p:nvSpPr>
              <p:cNvPr id="24" name="流程图: 接点 23"/>
              <p:cNvSpPr/>
              <p:nvPr/>
            </p:nvSpPr>
            <p:spPr>
              <a:xfrm>
                <a:off x="1260" y="7838"/>
                <a:ext cx="1143" cy="1143"/>
              </a:xfrm>
              <a:prstGeom prst="flowChartConnector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流程图: 接点 22"/>
              <p:cNvSpPr/>
              <p:nvPr/>
            </p:nvSpPr>
            <p:spPr>
              <a:xfrm>
                <a:off x="1179" y="7757"/>
                <a:ext cx="1304" cy="1304"/>
              </a:xfrm>
              <a:prstGeom prst="flowChartConnector">
                <a:avLst/>
              </a:prstGeom>
              <a:noFill/>
              <a:ln w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1"/>
                </a:gra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Freeform 214"/>
              <p:cNvSpPr>
                <a:spLocks noEditPoints="1"/>
              </p:cNvSpPr>
              <p:nvPr/>
            </p:nvSpPr>
            <p:spPr bwMode="auto">
              <a:xfrm>
                <a:off x="1442" y="8016"/>
                <a:ext cx="779" cy="786"/>
              </a:xfrm>
              <a:custGeom>
                <a:avLst/>
                <a:gdLst>
                  <a:gd name="T0" fmla="*/ 61 w 160"/>
                  <a:gd name="T1" fmla="*/ 49 h 160"/>
                  <a:gd name="T2" fmla="*/ 71 w 160"/>
                  <a:gd name="T3" fmla="*/ 86 h 160"/>
                  <a:gd name="T4" fmla="*/ 68 w 160"/>
                  <a:gd name="T5" fmla="*/ 83 h 160"/>
                  <a:gd name="T6" fmla="*/ 65 w 160"/>
                  <a:gd name="T7" fmla="*/ 80 h 160"/>
                  <a:gd name="T8" fmla="*/ 62 w 160"/>
                  <a:gd name="T9" fmla="*/ 84 h 160"/>
                  <a:gd name="T10" fmla="*/ 1 w 160"/>
                  <a:gd name="T11" fmla="*/ 146 h 160"/>
                  <a:gd name="T12" fmla="*/ 10 w 160"/>
                  <a:gd name="T13" fmla="*/ 159 h 160"/>
                  <a:gd name="T14" fmla="*/ 14 w 160"/>
                  <a:gd name="T15" fmla="*/ 159 h 160"/>
                  <a:gd name="T16" fmla="*/ 76 w 160"/>
                  <a:gd name="T17" fmla="*/ 98 h 160"/>
                  <a:gd name="T18" fmla="*/ 80 w 160"/>
                  <a:gd name="T19" fmla="*/ 98 h 160"/>
                  <a:gd name="T20" fmla="*/ 74 w 160"/>
                  <a:gd name="T21" fmla="*/ 89 h 160"/>
                  <a:gd name="T22" fmla="*/ 111 w 160"/>
                  <a:gd name="T23" fmla="*/ 99 h 160"/>
                  <a:gd name="T24" fmla="*/ 111 w 160"/>
                  <a:gd name="T25" fmla="*/ 0 h 160"/>
                  <a:gd name="T26" fmla="*/ 6 w 160"/>
                  <a:gd name="T27" fmla="*/ 148 h 160"/>
                  <a:gd name="T28" fmla="*/ 72 w 160"/>
                  <a:gd name="T29" fmla="*/ 94 h 160"/>
                  <a:gd name="T30" fmla="*/ 111 w 160"/>
                  <a:gd name="T31" fmla="*/ 94 h 160"/>
                  <a:gd name="T32" fmla="*/ 111 w 160"/>
                  <a:gd name="T33" fmla="*/ 5 h 160"/>
                  <a:gd name="T34" fmla="*/ 111 w 160"/>
                  <a:gd name="T35" fmla="*/ 94 h 160"/>
                  <a:gd name="T36" fmla="*/ 71 w 160"/>
                  <a:gd name="T37" fmla="*/ 49 h 160"/>
                  <a:gd name="T38" fmla="*/ 134 w 160"/>
                  <a:gd name="T39" fmla="*/ 81 h 160"/>
                  <a:gd name="T40" fmla="*/ 131 w 160"/>
                  <a:gd name="T41" fmla="*/ 77 h 160"/>
                  <a:gd name="T42" fmla="*/ 77 w 160"/>
                  <a:gd name="T43" fmla="*/ 49 h 160"/>
                  <a:gd name="T44" fmla="*/ 145 w 160"/>
                  <a:gd name="T45" fmla="*/ 49 h 160"/>
                  <a:gd name="T46" fmla="*/ 138 w 160"/>
                  <a:gd name="T47" fmla="*/ 73 h 160"/>
                  <a:gd name="T48" fmla="*/ 150 w 160"/>
                  <a:gd name="T49" fmla="*/ 49 h 160"/>
                  <a:gd name="T50" fmla="*/ 111 w 160"/>
                  <a:gd name="T51" fmla="*/ 70 h 160"/>
                  <a:gd name="T52" fmla="*/ 111 w 160"/>
                  <a:gd name="T53" fmla="*/ 75 h 160"/>
                  <a:gd name="T54" fmla="*/ 111 w 160"/>
                  <a:gd name="T55" fmla="*/ 24 h 160"/>
                  <a:gd name="T56" fmla="*/ 96 w 160"/>
                  <a:gd name="T57" fmla="*/ 31 h 160"/>
                  <a:gd name="T58" fmla="*/ 111 w 160"/>
                  <a:gd name="T59" fmla="*/ 29 h 160"/>
                  <a:gd name="T60" fmla="*/ 111 w 160"/>
                  <a:gd name="T61" fmla="*/ 70 h 160"/>
                  <a:gd name="T62" fmla="*/ 85 w 160"/>
                  <a:gd name="T63" fmla="*/ 49 h 160"/>
                  <a:gd name="T64" fmla="*/ 90 w 160"/>
                  <a:gd name="T65" fmla="*/ 49 h 160"/>
                  <a:gd name="T66" fmla="*/ 93 w 160"/>
                  <a:gd name="T67" fmla="*/ 3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0" h="160">
                    <a:moveTo>
                      <a:pt x="111" y="0"/>
                    </a:moveTo>
                    <a:cubicBezTo>
                      <a:pt x="83" y="0"/>
                      <a:pt x="61" y="22"/>
                      <a:pt x="61" y="49"/>
                    </a:cubicBezTo>
                    <a:cubicBezTo>
                      <a:pt x="61" y="62"/>
                      <a:pt x="66" y="74"/>
                      <a:pt x="74" y="82"/>
                    </a:cubicBezTo>
                    <a:cubicBezTo>
                      <a:pt x="71" y="86"/>
                      <a:pt x="71" y="86"/>
                      <a:pt x="71" y="86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8" y="83"/>
                      <a:pt x="68" y="83"/>
                      <a:pt x="67" y="83"/>
                    </a:cubicBezTo>
                    <a:cubicBezTo>
                      <a:pt x="65" y="80"/>
                      <a:pt x="65" y="80"/>
                      <a:pt x="65" y="80"/>
                    </a:cubicBezTo>
                    <a:cubicBezTo>
                      <a:pt x="64" y="79"/>
                      <a:pt x="63" y="79"/>
                      <a:pt x="62" y="80"/>
                    </a:cubicBezTo>
                    <a:cubicBezTo>
                      <a:pt x="61" y="81"/>
                      <a:pt x="61" y="83"/>
                      <a:pt x="62" y="84"/>
                    </a:cubicBezTo>
                    <a:cubicBezTo>
                      <a:pt x="62" y="85"/>
                      <a:pt x="62" y="85"/>
                      <a:pt x="62" y="85"/>
                    </a:cubicBezTo>
                    <a:cubicBezTo>
                      <a:pt x="1" y="146"/>
                      <a:pt x="1" y="146"/>
                      <a:pt x="1" y="146"/>
                    </a:cubicBezTo>
                    <a:cubicBezTo>
                      <a:pt x="0" y="147"/>
                      <a:pt x="0" y="149"/>
                      <a:pt x="1" y="150"/>
                    </a:cubicBezTo>
                    <a:cubicBezTo>
                      <a:pt x="10" y="159"/>
                      <a:pt x="10" y="159"/>
                      <a:pt x="10" y="159"/>
                    </a:cubicBezTo>
                    <a:cubicBezTo>
                      <a:pt x="11" y="160"/>
                      <a:pt x="12" y="160"/>
                      <a:pt x="12" y="160"/>
                    </a:cubicBezTo>
                    <a:cubicBezTo>
                      <a:pt x="13" y="160"/>
                      <a:pt x="13" y="160"/>
                      <a:pt x="14" y="159"/>
                    </a:cubicBezTo>
                    <a:cubicBezTo>
                      <a:pt x="75" y="98"/>
                      <a:pt x="75" y="98"/>
                      <a:pt x="75" y="98"/>
                    </a:cubicBezTo>
                    <a:cubicBezTo>
                      <a:pt x="76" y="98"/>
                      <a:pt x="76" y="98"/>
                      <a:pt x="76" y="98"/>
                    </a:cubicBezTo>
                    <a:cubicBezTo>
                      <a:pt x="76" y="99"/>
                      <a:pt x="77" y="99"/>
                      <a:pt x="78" y="99"/>
                    </a:cubicBezTo>
                    <a:cubicBezTo>
                      <a:pt x="78" y="99"/>
                      <a:pt x="79" y="99"/>
                      <a:pt x="80" y="98"/>
                    </a:cubicBezTo>
                    <a:cubicBezTo>
                      <a:pt x="81" y="97"/>
                      <a:pt x="81" y="96"/>
                      <a:pt x="80" y="95"/>
                    </a:cubicBezTo>
                    <a:cubicBezTo>
                      <a:pt x="74" y="89"/>
                      <a:pt x="74" y="89"/>
                      <a:pt x="74" y="89"/>
                    </a:cubicBezTo>
                    <a:cubicBezTo>
                      <a:pt x="78" y="86"/>
                      <a:pt x="78" y="86"/>
                      <a:pt x="78" y="86"/>
                    </a:cubicBezTo>
                    <a:cubicBezTo>
                      <a:pt x="86" y="94"/>
                      <a:pt x="98" y="99"/>
                      <a:pt x="111" y="99"/>
                    </a:cubicBezTo>
                    <a:cubicBezTo>
                      <a:pt x="138" y="99"/>
                      <a:pt x="160" y="77"/>
                      <a:pt x="160" y="49"/>
                    </a:cubicBezTo>
                    <a:cubicBezTo>
                      <a:pt x="160" y="22"/>
                      <a:pt x="138" y="0"/>
                      <a:pt x="111" y="0"/>
                    </a:cubicBezTo>
                    <a:close/>
                    <a:moveTo>
                      <a:pt x="12" y="154"/>
                    </a:moveTo>
                    <a:cubicBezTo>
                      <a:pt x="6" y="148"/>
                      <a:pt x="6" y="148"/>
                      <a:pt x="6" y="148"/>
                    </a:cubicBezTo>
                    <a:cubicBezTo>
                      <a:pt x="66" y="88"/>
                      <a:pt x="66" y="88"/>
                      <a:pt x="66" y="88"/>
                    </a:cubicBezTo>
                    <a:cubicBezTo>
                      <a:pt x="72" y="94"/>
                      <a:pt x="72" y="94"/>
                      <a:pt x="72" y="94"/>
                    </a:cubicBezTo>
                    <a:lnTo>
                      <a:pt x="12" y="154"/>
                    </a:lnTo>
                    <a:close/>
                    <a:moveTo>
                      <a:pt x="111" y="94"/>
                    </a:moveTo>
                    <a:cubicBezTo>
                      <a:pt x="86" y="94"/>
                      <a:pt x="66" y="74"/>
                      <a:pt x="66" y="49"/>
                    </a:cubicBezTo>
                    <a:cubicBezTo>
                      <a:pt x="66" y="25"/>
                      <a:pt x="86" y="5"/>
                      <a:pt x="111" y="5"/>
                    </a:cubicBezTo>
                    <a:cubicBezTo>
                      <a:pt x="135" y="5"/>
                      <a:pt x="155" y="25"/>
                      <a:pt x="155" y="49"/>
                    </a:cubicBezTo>
                    <a:cubicBezTo>
                      <a:pt x="155" y="74"/>
                      <a:pt x="135" y="94"/>
                      <a:pt x="111" y="94"/>
                    </a:cubicBezTo>
                    <a:close/>
                    <a:moveTo>
                      <a:pt x="111" y="10"/>
                    </a:moveTo>
                    <a:cubicBezTo>
                      <a:pt x="89" y="10"/>
                      <a:pt x="71" y="28"/>
                      <a:pt x="71" y="49"/>
                    </a:cubicBezTo>
                    <a:cubicBezTo>
                      <a:pt x="71" y="71"/>
                      <a:pt x="89" y="89"/>
                      <a:pt x="111" y="89"/>
                    </a:cubicBezTo>
                    <a:cubicBezTo>
                      <a:pt x="119" y="89"/>
                      <a:pt x="127" y="86"/>
                      <a:pt x="134" y="81"/>
                    </a:cubicBezTo>
                    <a:cubicBezTo>
                      <a:pt x="135" y="80"/>
                      <a:pt x="136" y="78"/>
                      <a:pt x="135" y="77"/>
                    </a:cubicBezTo>
                    <a:cubicBezTo>
                      <a:pt x="134" y="76"/>
                      <a:pt x="132" y="76"/>
                      <a:pt x="131" y="77"/>
                    </a:cubicBezTo>
                    <a:cubicBezTo>
                      <a:pt x="125" y="81"/>
                      <a:pt x="118" y="83"/>
                      <a:pt x="111" y="83"/>
                    </a:cubicBezTo>
                    <a:cubicBezTo>
                      <a:pt x="92" y="83"/>
                      <a:pt x="77" y="68"/>
                      <a:pt x="77" y="49"/>
                    </a:cubicBezTo>
                    <a:cubicBezTo>
                      <a:pt x="77" y="31"/>
                      <a:pt x="92" y="15"/>
                      <a:pt x="111" y="15"/>
                    </a:cubicBezTo>
                    <a:cubicBezTo>
                      <a:pt x="129" y="15"/>
                      <a:pt x="145" y="31"/>
                      <a:pt x="145" y="49"/>
                    </a:cubicBezTo>
                    <a:cubicBezTo>
                      <a:pt x="145" y="57"/>
                      <a:pt x="142" y="64"/>
                      <a:pt x="138" y="70"/>
                    </a:cubicBezTo>
                    <a:cubicBezTo>
                      <a:pt x="137" y="71"/>
                      <a:pt x="137" y="73"/>
                      <a:pt x="138" y="73"/>
                    </a:cubicBezTo>
                    <a:cubicBezTo>
                      <a:pt x="139" y="74"/>
                      <a:pt x="141" y="74"/>
                      <a:pt x="142" y="73"/>
                    </a:cubicBezTo>
                    <a:cubicBezTo>
                      <a:pt x="147" y="66"/>
                      <a:pt x="150" y="58"/>
                      <a:pt x="150" y="49"/>
                    </a:cubicBezTo>
                    <a:cubicBezTo>
                      <a:pt x="150" y="28"/>
                      <a:pt x="132" y="10"/>
                      <a:pt x="111" y="10"/>
                    </a:cubicBezTo>
                    <a:close/>
                    <a:moveTo>
                      <a:pt x="111" y="70"/>
                    </a:moveTo>
                    <a:cubicBezTo>
                      <a:pt x="109" y="70"/>
                      <a:pt x="108" y="71"/>
                      <a:pt x="108" y="72"/>
                    </a:cubicBezTo>
                    <a:cubicBezTo>
                      <a:pt x="108" y="74"/>
                      <a:pt x="109" y="75"/>
                      <a:pt x="111" y="75"/>
                    </a:cubicBezTo>
                    <a:cubicBezTo>
                      <a:pt x="125" y="75"/>
                      <a:pt x="136" y="63"/>
                      <a:pt x="136" y="49"/>
                    </a:cubicBezTo>
                    <a:cubicBezTo>
                      <a:pt x="136" y="35"/>
                      <a:pt x="125" y="24"/>
                      <a:pt x="111" y="24"/>
                    </a:cubicBezTo>
                    <a:cubicBezTo>
                      <a:pt x="106" y="24"/>
                      <a:pt x="101" y="25"/>
                      <a:pt x="97" y="28"/>
                    </a:cubicBezTo>
                    <a:cubicBezTo>
                      <a:pt x="96" y="29"/>
                      <a:pt x="95" y="30"/>
                      <a:pt x="96" y="31"/>
                    </a:cubicBezTo>
                    <a:cubicBezTo>
                      <a:pt x="97" y="32"/>
                      <a:pt x="99" y="33"/>
                      <a:pt x="100" y="32"/>
                    </a:cubicBezTo>
                    <a:cubicBezTo>
                      <a:pt x="103" y="30"/>
                      <a:pt x="107" y="29"/>
                      <a:pt x="111" y="29"/>
                    </a:cubicBezTo>
                    <a:cubicBezTo>
                      <a:pt x="122" y="29"/>
                      <a:pt x="131" y="38"/>
                      <a:pt x="131" y="49"/>
                    </a:cubicBezTo>
                    <a:cubicBezTo>
                      <a:pt x="131" y="61"/>
                      <a:pt x="122" y="70"/>
                      <a:pt x="111" y="70"/>
                    </a:cubicBezTo>
                    <a:close/>
                    <a:moveTo>
                      <a:pt x="89" y="36"/>
                    </a:moveTo>
                    <a:cubicBezTo>
                      <a:pt x="86" y="40"/>
                      <a:pt x="85" y="45"/>
                      <a:pt x="85" y="49"/>
                    </a:cubicBezTo>
                    <a:cubicBezTo>
                      <a:pt x="85" y="51"/>
                      <a:pt x="86" y="52"/>
                      <a:pt x="88" y="52"/>
                    </a:cubicBezTo>
                    <a:cubicBezTo>
                      <a:pt x="89" y="52"/>
                      <a:pt x="90" y="51"/>
                      <a:pt x="90" y="49"/>
                    </a:cubicBezTo>
                    <a:cubicBezTo>
                      <a:pt x="90" y="46"/>
                      <a:pt x="91" y="42"/>
                      <a:pt x="93" y="38"/>
                    </a:cubicBezTo>
                    <a:cubicBezTo>
                      <a:pt x="94" y="37"/>
                      <a:pt x="94" y="36"/>
                      <a:pt x="93" y="35"/>
                    </a:cubicBezTo>
                    <a:cubicBezTo>
                      <a:pt x="91" y="34"/>
                      <a:pt x="90" y="35"/>
                      <a:pt x="89" y="36"/>
                    </a:cubicBezTo>
                    <a:close/>
                  </a:path>
                </a:pathLst>
              </a:custGeom>
              <a:gradFill>
                <a:gsLst>
                  <a:gs pos="57600">
                    <a:srgbClr val="CB9824"/>
                  </a:gs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20" name="文本框 19"/>
          <p:cNvSpPr txBox="1"/>
          <p:nvPr/>
        </p:nvSpPr>
        <p:spPr>
          <a:xfrm>
            <a:off x="1137285" y="1832610"/>
            <a:ext cx="6297295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</a:rPr>
              <a:t>  </a:t>
            </a:r>
            <a:r>
              <a:rPr lang="zh-CN" altLang="en-US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</a:rPr>
              <a:t>一、培</a:t>
            </a:r>
            <a:r>
              <a:rPr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</a:rPr>
              <a:t>训板块：</a:t>
            </a:r>
            <a:endParaRPr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</a:endParaRPr>
          </a:p>
          <a:p>
            <a:pPr fontAlgn="auto">
              <a:lnSpc>
                <a:spcPct val="150000"/>
              </a:lnSpc>
            </a:pPr>
            <a:r>
              <a:rPr sz="14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</a:rPr>
              <a:t>（1）零基础学会计：</a:t>
            </a:r>
            <a:endParaRPr sz="1400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</a:endParaRPr>
          </a:p>
          <a:p>
            <a:pPr fontAlgn="auto">
              <a:lnSpc>
                <a:spcPct val="150000"/>
              </a:lnSpc>
            </a:pPr>
            <a:r>
              <a:rPr sz="12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</a:rPr>
              <a:t>零基础学习会计，15天包教包会，资深实战派讲师、线下小班授予、理论实践相结合、推荐就业，从公司设立到注销，一条龙学习；</a:t>
            </a:r>
            <a:endParaRPr sz="1200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</a:endParaRPr>
          </a:p>
          <a:p>
            <a:pPr fontAlgn="auto">
              <a:lnSpc>
                <a:spcPct val="150000"/>
              </a:lnSpc>
            </a:pPr>
            <a:r>
              <a:rPr sz="14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（2）演讲口才：</a:t>
            </a:r>
            <a:endParaRPr sz="1400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</a:endParaRPr>
          </a:p>
          <a:p>
            <a:pPr fontAlgn="auto">
              <a:lnSpc>
                <a:spcPct val="150000"/>
              </a:lnSpc>
            </a:pPr>
            <a:r>
              <a:rPr sz="12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《演讲改变人生》：帮助企业老板提升演讲力，解決“怕上台、怯场紧张忘词，没条理，发言没重点，演讲没感染力”等演讲困惑问题；</a:t>
            </a:r>
            <a:endParaRPr sz="1200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</a:endParaRPr>
          </a:p>
          <a:p>
            <a:pPr fontAlgn="auto">
              <a:lnSpc>
                <a:spcPct val="150000"/>
              </a:lnSpc>
            </a:pPr>
            <a:r>
              <a:rPr sz="12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《未来领袖演讲班》：系统提升孩子自信和演讲能力，培养孩子自信、勇敢、责任、合作、爱与感恩等领袖特质和思维模式，让孩子用领袖思维去设计自己的人生、事业和未来；</a:t>
            </a:r>
            <a:endParaRPr sz="1200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</a:endParaRPr>
          </a:p>
          <a:p>
            <a:pPr fontAlgn="auto">
              <a:lnSpc>
                <a:spcPct val="150000"/>
              </a:lnSpc>
            </a:pPr>
            <a:r>
              <a:rPr sz="14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（3）企业内训：</a:t>
            </a:r>
            <a:endParaRPr sz="1400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</a:endParaRPr>
          </a:p>
          <a:p>
            <a:pPr fontAlgn="auto">
              <a:lnSpc>
                <a:spcPct val="150000"/>
              </a:lnSpc>
            </a:pPr>
            <a:r>
              <a:rPr sz="12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提升执行力、凝聚力、战斗力，为团队赋能，帮助企业达成战略目标、业绩目标。</a:t>
            </a:r>
            <a:endParaRPr sz="1200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</a:endParaRPr>
          </a:p>
          <a:p>
            <a:pPr fontAlgn="auto">
              <a:lnSpc>
                <a:spcPct val="150000"/>
              </a:lnSpc>
            </a:pPr>
            <a:r>
              <a:rPr sz="14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（4）成人学历提升：</a:t>
            </a:r>
            <a:endParaRPr sz="1400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</a:endParaRPr>
          </a:p>
          <a:p>
            <a:pPr fontAlgn="auto">
              <a:lnSpc>
                <a:spcPct val="150000"/>
              </a:lnSpc>
            </a:pPr>
            <a:r>
              <a:rPr sz="12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专、本科学历提升，高校直属，专业齐全，线上学习；</a:t>
            </a:r>
            <a:endParaRPr sz="1200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</a:endParaRPr>
          </a:p>
          <a:p>
            <a:pPr fontAlgn="auto">
              <a:lnSpc>
                <a:spcPct val="150000"/>
              </a:lnSpc>
            </a:pPr>
            <a:r>
              <a:rPr sz="14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（5）企业咨询</a:t>
            </a:r>
            <a:endParaRPr sz="1400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</a:endParaRPr>
          </a:p>
          <a:p>
            <a:pPr fontAlgn="auto">
              <a:lnSpc>
                <a:spcPct val="150000"/>
              </a:lnSpc>
            </a:pPr>
            <a:r>
              <a:rPr sz="1200" dirty="0">
                <a:gradFill>
                  <a:gsLst>
                    <a:gs pos="0">
                      <a:srgbClr val="FFD435"/>
                    </a:gs>
                    <a:gs pos="100000">
                      <a:srgbClr val="A46C17"/>
                    </a:gs>
                  </a:gsLst>
                  <a:lin ang="5400000" scaled="0"/>
                </a:gradFill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  <a:sym typeface="+mn-ea"/>
              </a:rPr>
              <a:t>企业战略定位、公司股权设计、股权激励、商业模式设计。</a:t>
            </a:r>
            <a:endParaRPr sz="1200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</a:endParaRPr>
          </a:p>
          <a:p>
            <a:pPr fontAlgn="auto">
              <a:lnSpc>
                <a:spcPct val="150000"/>
              </a:lnSpc>
            </a:pPr>
            <a:endParaRPr sz="1200" dirty="0">
              <a:gradFill>
                <a:gsLst>
                  <a:gs pos="0">
                    <a:srgbClr val="FFD435"/>
                  </a:gs>
                  <a:gs pos="100000">
                    <a:srgbClr val="A46C17"/>
                  </a:gs>
                </a:gsLst>
                <a:lin ang="5400000" scaled="0"/>
              </a:gradFill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</a:endParaRPr>
          </a:p>
        </p:txBody>
      </p:sp>
      <p:pic>
        <p:nvPicPr>
          <p:cNvPr id="33" name="图片 32" descr="图标+信和集团（金色）信和集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8615" y="334645"/>
            <a:ext cx="1842770" cy="41846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919085" y="1471295"/>
            <a:ext cx="5272405" cy="5060315"/>
            <a:chOff x="787401" y="2021815"/>
            <a:chExt cx="3759198" cy="3169970"/>
          </a:xfrm>
        </p:grpSpPr>
        <p:sp>
          <p:nvSpPr>
            <p:cNvPr id="4" name="矩形 3"/>
            <p:cNvSpPr/>
            <p:nvPr>
              <p:custDataLst>
                <p:tags r:id="rId2"/>
              </p:custDataLst>
            </p:nvPr>
          </p:nvSpPr>
          <p:spPr>
            <a:xfrm>
              <a:off x="927100" y="2229852"/>
              <a:ext cx="3479800" cy="1944215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787401" y="2021815"/>
              <a:ext cx="3759198" cy="316997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17000" endPos="37000" dir="5400000" sy="-100000" algn="bl" rotWithShape="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4887.36204364089,&quot;width&quot;:8747.511506443661}"/>
</p:tagLst>
</file>

<file path=ppt/tags/tag10.xml><?xml version="1.0" encoding="utf-8"?>
<p:tagLst xmlns:p="http://schemas.openxmlformats.org/presentationml/2006/main">
  <p:tag name="KSO_WM_UNIT_PLACING_PICTURE_USER_VIEWPORT" val="{&quot;height&quot;:7968.661417322834,&quot;width&quot;:9449.861417322834}"/>
</p:tagLst>
</file>

<file path=ppt/tags/tag11.xml><?xml version="1.0" encoding="utf-8"?>
<p:tagLst xmlns:p="http://schemas.openxmlformats.org/presentationml/2006/main">
  <p:tag name="KSO_WM_UNIT_PLACING_PICTURE_USER_VIEWPORT" val="{&quot;height&quot;:4887.36204364089,&quot;width&quot;:8747.511506443661}"/>
</p:tagLst>
</file>

<file path=ppt/tags/tag12.xml><?xml version="1.0" encoding="utf-8"?>
<p:tagLst xmlns:p="http://schemas.openxmlformats.org/presentationml/2006/main">
  <p:tag name="KSO_WM_UNIT_PLACING_PICTURE_USER_VIEWPORT" val="{&quot;height&quot;:7968.661417322834,&quot;width&quot;:9449.861417322834}"/>
</p:tagLst>
</file>

<file path=ppt/tags/tag13.xml><?xml version="1.0" encoding="utf-8"?>
<p:tagLst xmlns:p="http://schemas.openxmlformats.org/presentationml/2006/main">
  <p:tag name="KSO_WM_UNIT_PLACING_PICTURE_USER_VIEWPORT" val="{&quot;height&quot;:4887.36204364089,&quot;width&quot;:8747.511506443661}"/>
</p:tagLst>
</file>

<file path=ppt/tags/tag14.xml><?xml version="1.0" encoding="utf-8"?>
<p:tagLst xmlns:p="http://schemas.openxmlformats.org/presentationml/2006/main">
  <p:tag name="KSO_WM_UNIT_PLACING_PICTURE_USER_VIEWPORT" val="{&quot;height&quot;:7968.661417322834,&quot;width&quot;:9449.861417322834}"/>
</p:tagLst>
</file>

<file path=ppt/tags/tag15.xml><?xml version="1.0" encoding="utf-8"?>
<p:tagLst xmlns:p="http://schemas.openxmlformats.org/presentationml/2006/main">
  <p:tag name="KSO_WM_UNIT_PLACING_PICTURE_USER_VIEWPORT" val="{&quot;height&quot;:4887.36204364089,&quot;width&quot;:8747.511506443661}"/>
</p:tagLst>
</file>

<file path=ppt/tags/tag16.xml><?xml version="1.0" encoding="utf-8"?>
<p:tagLst xmlns:p="http://schemas.openxmlformats.org/presentationml/2006/main">
  <p:tag name="KSO_WM_UNIT_PLACING_PICTURE_USER_VIEWPORT" val="{&quot;height&quot;:7968.661417322834,&quot;width&quot;:9449.861417322834}"/>
</p:tagLst>
</file>

<file path=ppt/tags/tag17.xml><?xml version="1.0" encoding="utf-8"?>
<p:tagLst xmlns:p="http://schemas.openxmlformats.org/presentationml/2006/main">
  <p:tag name="KSO_WM_UNIT_PLACING_PICTURE_USER_VIEWPORT" val="{&quot;height&quot;:4887.36204364089,&quot;width&quot;:8747.511506443661}"/>
</p:tagLst>
</file>

<file path=ppt/tags/tag18.xml><?xml version="1.0" encoding="utf-8"?>
<p:tagLst xmlns:p="http://schemas.openxmlformats.org/presentationml/2006/main">
  <p:tag name="KSO_WM_UNIT_PLACING_PICTURE_USER_VIEWPORT" val="{&quot;height&quot;:7968.661417322834,&quot;width&quot;:9449.861417322834}"/>
</p:tagLst>
</file>

<file path=ppt/tags/tag19.xml><?xml version="1.0" encoding="utf-8"?>
<p:tagLst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2.xml><?xml version="1.0" encoding="utf-8"?>
<p:tagLst xmlns:p="http://schemas.openxmlformats.org/presentationml/2006/main">
  <p:tag name="KSO_WM_UNIT_PLACING_PICTURE_USER_VIEWPORT" val="{&quot;height&quot;:7968.661417322834,&quot;width&quot;:9449.861417322834}"/>
</p:tagLst>
</file>

<file path=ppt/tags/tag3.xml><?xml version="1.0" encoding="utf-8"?>
<p:tagLst xmlns:p="http://schemas.openxmlformats.org/presentationml/2006/main">
  <p:tag name="KSO_WM_UNIT_PLACING_PICTURE_USER_VIEWPORT" val="{&quot;height&quot;:4887.36204364089,&quot;width&quot;:8747.511506443661}"/>
</p:tagLst>
</file>

<file path=ppt/tags/tag4.xml><?xml version="1.0" encoding="utf-8"?>
<p:tagLst xmlns:p="http://schemas.openxmlformats.org/presentationml/2006/main">
  <p:tag name="KSO_WM_UNIT_PLACING_PICTURE_USER_VIEWPORT" val="{&quot;height&quot;:7968.661417322834,&quot;width&quot;:9449.861417322834}"/>
</p:tagLst>
</file>

<file path=ppt/tags/tag5.xml><?xml version="1.0" encoding="utf-8"?>
<p:tagLst xmlns:p="http://schemas.openxmlformats.org/presentationml/2006/main">
  <p:tag name="KSO_WM_UNIT_PLACING_PICTURE_USER_VIEWPORT" val="{&quot;height&quot;:4887.36204364089,&quot;width&quot;:8747.511506443661}"/>
</p:tagLst>
</file>

<file path=ppt/tags/tag6.xml><?xml version="1.0" encoding="utf-8"?>
<p:tagLst xmlns:p="http://schemas.openxmlformats.org/presentationml/2006/main">
  <p:tag name="KSO_WM_UNIT_PLACING_PICTURE_USER_VIEWPORT" val="{&quot;height&quot;:7968.661417322834,&quot;width&quot;:9449.861417322834}"/>
</p:tagLst>
</file>

<file path=ppt/tags/tag7.xml><?xml version="1.0" encoding="utf-8"?>
<p:tagLst xmlns:p="http://schemas.openxmlformats.org/presentationml/2006/main">
  <p:tag name="KSO_WM_UNIT_PLACING_PICTURE_USER_VIEWPORT" val="{&quot;height&quot;:4887.36204364089,&quot;width&quot;:8747.511506443661}"/>
</p:tagLst>
</file>

<file path=ppt/tags/tag8.xml><?xml version="1.0" encoding="utf-8"?>
<p:tagLst xmlns:p="http://schemas.openxmlformats.org/presentationml/2006/main">
  <p:tag name="KSO_WM_UNIT_PLACING_PICTURE_USER_VIEWPORT" val="{&quot;height&quot;:7968.661417322834,&quot;width&quot;:9449.861417322834}"/>
</p:tagLst>
</file>

<file path=ppt/tags/tag9.xml><?xml version="1.0" encoding="utf-8"?>
<p:tagLst xmlns:p="http://schemas.openxmlformats.org/presentationml/2006/main">
  <p:tag name="KSO_WM_UNIT_PLACING_PICTURE_USER_VIEWPORT" val="{&quot;height&quot;:4887.36204364089,&quot;width&quot;:8747.511506443661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">
      <a:majorFont>
        <a:latin typeface="Bell MT"/>
        <a:ea typeface="方正清刻本悦宋简体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2827</Words>
  <Application>WPS 演示</Application>
  <PresentationFormat>宽屏</PresentationFormat>
  <Paragraphs>131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Arial</vt:lpstr>
      <vt:lpstr>宋体</vt:lpstr>
      <vt:lpstr>Wingdings</vt:lpstr>
      <vt:lpstr>方正清刻本悦宋简体</vt:lpstr>
      <vt:lpstr>Bell MT</vt:lpstr>
      <vt:lpstr>方正公文小标宋</vt:lpstr>
      <vt:lpstr>Wingdings</vt:lpstr>
      <vt:lpstr>微软雅黑 Light</vt:lpstr>
      <vt:lpstr>微软雅黑</vt:lpstr>
      <vt:lpstr>Arial Unicode MS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SHITONG LI</dc:creator>
  <cp:lastModifiedBy>I am 孙小姐</cp:lastModifiedBy>
  <cp:revision>117</cp:revision>
  <dcterms:created xsi:type="dcterms:W3CDTF">2019-07-19T06:55:00Z</dcterms:created>
  <dcterms:modified xsi:type="dcterms:W3CDTF">2021-12-13T05:39:28Z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KSOTemplateUUID">
    <vt:lpwstr>v1.0_mb_MfUm1eLP52Pkn0Csot9ccw==</vt:lpwstr>
  </property>
  <property fmtid="{D5CDD505-2E9C-101B-9397-08002B2CF9AE}" pid="4" name="ICV">
    <vt:lpwstr>82FAD26C790B40C1BF9A7A20A1DA02F1</vt:lpwstr>
  </property>
</Properties>
</file>